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3.png" ContentType="image/png"/>
  <Override PartName="/ppt/media/image30.png" ContentType="image/png"/>
  <Override PartName="/ppt/media/image39.png" ContentType="image/png"/>
  <Override PartName="/ppt/media/image9.png" ContentType="image/png"/>
  <Override PartName="/ppt/media/image86.png" ContentType="image/png"/>
  <Override PartName="/ppt/media/image13.png" ContentType="image/png"/>
  <Override PartName="/ppt/media/image1.png" ContentType="image/png"/>
  <Override PartName="/ppt/media/image38.png" ContentType="image/png"/>
  <Override PartName="/ppt/media/image8.png" ContentType="image/png"/>
  <Override PartName="/ppt/media/image85.png" ContentType="image/png"/>
  <Override PartName="/ppt/media/image48.png" ContentType="image/png"/>
  <Override PartName="/ppt/media/image11.png" ContentType="image/png"/>
  <Override PartName="/ppt/media/image36.png" ContentType="image/png"/>
  <Override PartName="/ppt/media/image6.png" ContentType="image/png"/>
  <Override PartName="/ppt/media/image18.png" ContentType="image/png"/>
  <Override PartName="/ppt/media/image3.gif" ContentType="image/gif"/>
  <Override PartName="/ppt/media/image83.png" ContentType="image/png"/>
  <Override PartName="/ppt/media/image29.png" ContentType="image/png"/>
  <Override PartName="/ppt/media/image21.png" ContentType="image/png"/>
  <Override PartName="/ppt/media/image58.png" ContentType="image/png"/>
  <Override PartName="/ppt/media/image22.png" ContentType="image/png"/>
  <Override PartName="/ppt/media/image59.png" ContentType="image/png"/>
  <Override PartName="/ppt/media/image23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26.png" ContentType="image/png"/>
  <Override PartName="/ppt/media/image91.png" ContentType="image/png"/>
  <Override PartName="/ppt/media/image12.png" ContentType="image/png"/>
  <Override PartName="/ppt/media/image49.png" ContentType="image/png"/>
  <Override PartName="/ppt/media/image89.png" ContentType="image/png"/>
  <Override PartName="/ppt/media/image77.png" ContentType="image/png"/>
  <Override PartName="/ppt/media/image88.png" ContentType="image/png"/>
  <Override PartName="/ppt/media/image76.png" ContentType="image/png"/>
  <Override PartName="/ppt/media/image87.png" ContentType="image/png"/>
  <Override PartName="/ppt/media/image75.png" ContentType="image/png"/>
  <Override PartName="/ppt/media/image79.png" ContentType="image/png"/>
  <Override PartName="/ppt/media/image78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69.png" ContentType="image/png"/>
  <Override PartName="/ppt/media/image32.png" ContentType="image/png"/>
  <Override PartName="/ppt/media/image71.png" ContentType="image/png"/>
  <Override PartName="/ppt/media/image68.png" ContentType="image/png"/>
  <Override PartName="/ppt/media/image31.png" ContentType="image/png"/>
  <Override PartName="/ppt/media/image70.png" ContentType="image/png"/>
  <Override PartName="/ppt/media/image28.png" ContentType="image/png"/>
  <Override PartName="/ppt/media/image20.png" ContentType="image/png"/>
  <Override PartName="/ppt/media/image57.png" ContentType="image/png"/>
  <Override PartName="/ppt/media/image80.png" ContentType="image/png"/>
  <Override PartName="/ppt/media/image15.png" ContentType="image/png"/>
  <Override PartName="/ppt/media/image24.png" ContentType="image/png"/>
  <Override PartName="/ppt/media/image90.png" ContentType="image/png"/>
  <Override PartName="/ppt/media/image25.png" ContentType="image/png"/>
  <Override PartName="/ppt/media/image2.png" ContentType="image/png"/>
  <Override PartName="/ppt/media/image14.png" ContentType="image/png"/>
  <Override PartName="/ppt/media/image19.png" ContentType="image/png"/>
  <Override PartName="/ppt/media/image84.png" ContentType="image/png"/>
  <Override PartName="/ppt/media/image7.png" ContentType="image/png"/>
  <Override PartName="/ppt/media/image37.png" ContentType="image/png"/>
  <Override PartName="/ppt/media/image27.png" ContentType="image/png"/>
  <Override PartName="/ppt/media/image81.png" ContentType="image/png"/>
  <Override PartName="/ppt/media/image16.png" ContentType="image/png"/>
  <Override PartName="/ppt/media/image4.png" ContentType="image/png"/>
  <Override PartName="/ppt/media/image34.png" ContentType="image/png"/>
  <Override PartName="/ppt/media/image82.png" ContentType="image/png"/>
  <Override PartName="/ppt/media/image17.png" ContentType="image/png"/>
  <Override PartName="/ppt/media/image5.png" ContentType="image/png"/>
  <Override PartName="/ppt/media/image35.png" ContentType="image/png"/>
  <Override PartName="/ppt/media/image10.png" ContentType="image/png"/>
  <Override PartName="/ppt/media/image47.png" ContentType="image/pn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_rels/slide40.xml.rels" ContentType="application/vnd.openxmlformats-package.relationships+xml"/>
  <Override PartName="/ppt/slides/_rels/slide48.xml.rels" ContentType="application/vnd.openxmlformats-package.relationships+xml"/>
  <Override PartName="/ppt/slides/_rels/slide33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49.xml.rels" ContentType="application/vnd.openxmlformats-package.relationships+xml"/>
  <Override PartName="/ppt/slides/_rels/slide50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7.xml.rels" ContentType="application/vnd.openxmlformats-package.relationships+xml"/>
  <Override PartName="/ppt/slides/_rels/slide4.xml.rels" ContentType="application/vnd.openxmlformats-package.relationships+xml"/>
  <Override PartName="/ppt/slides/_rels/slide46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39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</p:sldIdLst>
  <p:sldSz cx="10080625" cy="7559675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D3C9B29-ED6D-482D-9906-CB74495FDE7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E379933-6B07-4307-9C10-FCB43B31CAD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6C88F0F-0A4B-491E-86CB-14E8C6A54BD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B743480-7753-405B-AD36-A28FA1F451C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45F8281-DDF7-4EDA-9035-B58B65B970D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082A057-0CBC-4E55-B891-23EFB6D81F8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D82B39A-3708-434A-9E17-7F1EA958503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9A0B936-3344-4CE2-A169-47F0BD6478A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7750BD8-BC7C-4E6F-91CC-D8C9F29836C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BDED90C-941C-408E-89C7-306AFCF84E5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2516559-E1A3-4FBD-AD53-81639BCF5E2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98AE471-8E43-4653-8310-71119B4BE5A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40223F9-B51C-4DA6-8D6D-056F469230A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373930E-7541-462D-BE85-D4B5CDEBEA6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46BC602-E39B-4905-870E-747719545F5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68DEEFF-7309-499B-9AA3-5E3195D9653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D68BF48-61AE-4685-9088-B446FAC34E4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CD1EF5F-F5F6-4343-99E6-30A33C03928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3B88338-876B-46FD-BCAC-853169A1A28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995A545-3177-4F36-8741-A7DA00F7478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56CBE24-93B2-43A0-9928-E6AB01EF917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F3483E2-EE62-4D78-9C6B-05EA47EC340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89DE7B8-408A-4ABF-9C6D-575C738D4C4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Aft>
                <a:spcPts val="1417"/>
              </a:spcAft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4A7D21F-262B-400A-AA7B-AB849E744BE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3171BB5B-B210-4784-A1D1-C3F77DD0A29A}" type="slidenum"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"/>
          <p:cNvSpPr txBox="1"/>
          <p:nvPr/>
        </p:nvSpPr>
        <p:spPr>
          <a:xfrm>
            <a:off x="137880" y="7169400"/>
            <a:ext cx="166788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000" spc="-1" strike="noStrike">
                <a:solidFill>
                  <a:srgbClr val="000000"/>
                </a:solidFill>
                <a:latin typeface="Bitstream Vera Sans"/>
              </a:rPr>
              <a:t>Seite </a:t>
            </a:r>
            <a:fld id="{9A2CAB2F-920F-42CB-99A3-7FEB2F7BC512}" type="slidenum">
              <a:rPr b="0" lang="de-DE" sz="1000" spc="-1" strike="noStrike">
                <a:solidFill>
                  <a:srgbClr val="000000"/>
                </a:solidFill>
                <a:latin typeface="Bitstream Vera San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"/>
          <p:cNvSpPr txBox="1"/>
          <p:nvPr/>
        </p:nvSpPr>
        <p:spPr>
          <a:xfrm>
            <a:off x="6840720" y="6928920"/>
            <a:ext cx="2665080" cy="534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000" spc="-1" strike="noStrike">
                <a:solidFill>
                  <a:srgbClr val="000000"/>
                </a:solidFill>
                <a:latin typeface="Bitstream Vera Sans"/>
              </a:rPr>
              <a:t>Interkulturell Träning Tyskland/Bayern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000" spc="-1" strike="noStrike">
                <a:solidFill>
                  <a:srgbClr val="000000"/>
                </a:solidFill>
                <a:latin typeface="Bitstream Vera Sans"/>
              </a:rPr>
              <a:t>Referent: Paul Raab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" descr=""/>
          <p:cNvPicPr/>
          <p:nvPr/>
        </p:nvPicPr>
        <p:blipFill>
          <a:blip r:embed="rId2"/>
          <a:stretch/>
        </p:blipFill>
        <p:spPr>
          <a:xfrm>
            <a:off x="6779520" y="6664320"/>
            <a:ext cx="2821680" cy="26712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Bitstream Vera Sans"/>
              </a:rPr>
              <a:t>Click to edit the title text format</a:t>
            </a:r>
            <a:endParaRPr b="0" lang="de-DE" sz="4400" spc="-1" strike="noStrike">
              <a:solidFill>
                <a:srgbClr val="000000"/>
              </a:solidFill>
              <a:latin typeface="Bitstream Vera Sans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Bitstream Vera Sans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Bitstream Vera Sans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Bitstream Vera Sans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Bitstream Vera Sans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Bitstream Vera Sans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Bitstream Vera Sans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Bitstream Vera Sans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Bitstream Vera Sans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Bitstream Vera Sans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Bitstream Vera Sans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Bitstream Vera Sans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Bitstream Vera Sans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ftr" idx="5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sldNum" idx="6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B22F10D-2D3C-4FF5-B9E4-CE7CD4E86AA3}" type="slidenum"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"/>
          <p:cNvSpPr txBox="1"/>
          <p:nvPr/>
        </p:nvSpPr>
        <p:spPr>
          <a:xfrm>
            <a:off x="137880" y="7169400"/>
            <a:ext cx="1667880" cy="23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000" spc="-1" strike="noStrike">
                <a:solidFill>
                  <a:srgbClr val="000000"/>
                </a:solidFill>
                <a:latin typeface="Bitstream Vera Sans"/>
              </a:rPr>
              <a:t>Seite </a:t>
            </a:r>
            <a:fld id="{B9B323BC-8A01-4EDC-A726-A007209F8838}" type="slidenum">
              <a:rPr b="0" lang="de-DE" sz="1000" spc="-1" strike="noStrike">
                <a:solidFill>
                  <a:srgbClr val="000000"/>
                </a:solidFill>
                <a:latin typeface="Bitstream Vera San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"/>
          <p:cNvSpPr txBox="1"/>
          <p:nvPr/>
        </p:nvSpPr>
        <p:spPr>
          <a:xfrm>
            <a:off x="7164720" y="6928920"/>
            <a:ext cx="1828800" cy="386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000" spc="-1" strike="noStrike">
                <a:solidFill>
                  <a:srgbClr val="000000"/>
                </a:solidFill>
                <a:latin typeface="Bitstream Vera Sans"/>
              </a:rPr>
              <a:t>Intensivkurs Schwedisch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000" spc="-1" strike="noStrike">
                <a:solidFill>
                  <a:srgbClr val="000000"/>
                </a:solidFill>
                <a:latin typeface="Bitstream Vera Sans"/>
              </a:rPr>
              <a:t>Referent: Paul Raab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" name="" descr=""/>
          <p:cNvPicPr/>
          <p:nvPr/>
        </p:nvPicPr>
        <p:blipFill>
          <a:blip r:embed="rId2"/>
          <a:stretch/>
        </p:blipFill>
        <p:spPr>
          <a:xfrm>
            <a:off x="6779520" y="6664320"/>
            <a:ext cx="2821680" cy="26712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hyperlink" Target="vnd.sun.star.script:Standard.Module1.movie_deutschlnad?language=Basic&amp;location=application" TargetMode="External"/><Relationship Id="rId3" Type="http://schemas.openxmlformats.org/officeDocument/2006/relationships/image" Target="../media/image3.gif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hyperlink" Target="vnd.sun.star.script:Standard.Module1.movie_flykting_2015?language=Basic&amp;location=application" TargetMode="External"/><Relationship Id="rId2" Type="http://schemas.openxmlformats.org/officeDocument/2006/relationships/image" Target="../media/image3.gif"/><Relationship Id="rId3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hyperlink" Target="vnd.sun.star.script:Standard.Module1.movie_bayernhymne?language=Basic&amp;location=application" TargetMode="External"/><Relationship Id="rId3" Type="http://schemas.openxmlformats.org/officeDocument/2006/relationships/image" Target="../media/image3.gif"/><Relationship Id="rId4" Type="http://schemas.openxmlformats.org/officeDocument/2006/relationships/slideLayout" Target="../slideLayouts/slideLayout2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6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"/>
          <p:cNvSpPr txBox="1"/>
          <p:nvPr/>
        </p:nvSpPr>
        <p:spPr>
          <a:xfrm>
            <a:off x="2514600" y="434520"/>
            <a:ext cx="4703400" cy="564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Tyskland   / Deutschland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376560" y="1143000"/>
            <a:ext cx="4881240" cy="2743200"/>
          </a:xfrm>
          <a:prstGeom prst="rect">
            <a:avLst/>
          </a:prstGeom>
          <a:ln w="0">
            <a:noFill/>
          </a:ln>
        </p:spPr>
      </p:pic>
      <p:pic>
        <p:nvPicPr>
          <p:cNvPr id="90" name="" descr="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7163640" y="1595160"/>
            <a:ext cx="1294560" cy="1148040"/>
          </a:xfrm>
          <a:prstGeom prst="rect">
            <a:avLst/>
          </a:prstGeom>
          <a:ln w="0">
            <a:noFill/>
          </a:ln>
        </p:spPr>
      </p:pic>
      <p:pic>
        <p:nvPicPr>
          <p:cNvPr id="91" name="" descr=""/>
          <p:cNvPicPr/>
          <p:nvPr/>
        </p:nvPicPr>
        <p:blipFill>
          <a:blip r:embed="rId4"/>
          <a:stretch/>
        </p:blipFill>
        <p:spPr>
          <a:xfrm>
            <a:off x="297720" y="4163400"/>
            <a:ext cx="4829400" cy="2057400"/>
          </a:xfrm>
          <a:prstGeom prst="rect">
            <a:avLst/>
          </a:prstGeom>
          <a:ln w="0">
            <a:noFill/>
          </a:ln>
        </p:spPr>
      </p:pic>
      <p:sp>
        <p:nvSpPr>
          <p:cNvPr id="92" name=""/>
          <p:cNvSpPr txBox="1"/>
          <p:nvPr/>
        </p:nvSpPr>
        <p:spPr>
          <a:xfrm>
            <a:off x="5943600" y="3981600"/>
            <a:ext cx="3886200" cy="264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Översättning: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Enighet och rätt och frihet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för det tyska fäderneslandet!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Låt oss alla sträva efter detta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broderligt med hjärta och hand!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Enighet och rätt och frihet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är lyckans säkra grund;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Blomstra i denna lyckas glans,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blomstra, tyska fädernesland!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"/>
          <p:cNvSpPr txBox="1"/>
          <p:nvPr/>
        </p:nvSpPr>
        <p:spPr>
          <a:xfrm>
            <a:off x="2383560" y="482760"/>
            <a:ext cx="5388840" cy="685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Tysklands historia efter 1945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"/>
          <p:cNvSpPr txBox="1"/>
          <p:nvPr/>
        </p:nvSpPr>
        <p:spPr>
          <a:xfrm>
            <a:off x="1143000" y="2971800"/>
            <a:ext cx="9144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1949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"/>
          <p:cNvSpPr txBox="1"/>
          <p:nvPr/>
        </p:nvSpPr>
        <p:spPr>
          <a:xfrm>
            <a:off x="2514600" y="2971800"/>
            <a:ext cx="25146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Två tyska stater: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"/>
          <p:cNvSpPr txBox="1"/>
          <p:nvPr/>
        </p:nvSpPr>
        <p:spPr>
          <a:xfrm>
            <a:off x="5486400" y="1636200"/>
            <a:ext cx="9144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BRD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"/>
          <p:cNvSpPr txBox="1"/>
          <p:nvPr/>
        </p:nvSpPr>
        <p:spPr>
          <a:xfrm>
            <a:off x="5486400" y="4379400"/>
            <a:ext cx="9144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DDR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6390000" y="4460040"/>
            <a:ext cx="468000" cy="280800"/>
          </a:xfrm>
          <a:prstGeom prst="rect">
            <a:avLst/>
          </a:prstGeom>
          <a:ln w="0">
            <a:noFill/>
          </a:ln>
        </p:spPr>
      </p:pic>
      <p:pic>
        <p:nvPicPr>
          <p:cNvPr id="215" name="" descr=""/>
          <p:cNvPicPr/>
          <p:nvPr/>
        </p:nvPicPr>
        <p:blipFill>
          <a:blip r:embed="rId2"/>
          <a:stretch/>
        </p:blipFill>
        <p:spPr>
          <a:xfrm>
            <a:off x="6386040" y="1674720"/>
            <a:ext cx="468000" cy="280800"/>
          </a:xfrm>
          <a:prstGeom prst="rect">
            <a:avLst/>
          </a:prstGeom>
          <a:ln w="0">
            <a:noFill/>
          </a:ln>
        </p:spPr>
      </p:pic>
      <p:sp>
        <p:nvSpPr>
          <p:cNvPr id="216" name=""/>
          <p:cNvSpPr txBox="1"/>
          <p:nvPr/>
        </p:nvSpPr>
        <p:spPr>
          <a:xfrm>
            <a:off x="7086600" y="1600200"/>
            <a:ext cx="1828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Kapitastiskt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"/>
          <p:cNvSpPr txBox="1"/>
          <p:nvPr/>
        </p:nvSpPr>
        <p:spPr>
          <a:xfrm>
            <a:off x="7086600" y="4343400"/>
            <a:ext cx="25146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Kommunistiskt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3"/>
          <a:srcRect l="2995" t="8320" r="48996" b="8340"/>
          <a:stretch/>
        </p:blipFill>
        <p:spPr>
          <a:xfrm>
            <a:off x="7543800" y="2286000"/>
            <a:ext cx="1416960" cy="1771200"/>
          </a:xfrm>
          <a:prstGeom prst="rect">
            <a:avLst/>
          </a:prstGeom>
          <a:ln w="0">
            <a:noFill/>
          </a:ln>
        </p:spPr>
      </p:pic>
      <p:pic>
        <p:nvPicPr>
          <p:cNvPr id="219" name="" descr=""/>
          <p:cNvPicPr/>
          <p:nvPr/>
        </p:nvPicPr>
        <p:blipFill>
          <a:blip r:embed="rId4"/>
          <a:srcRect l="15317" t="16270" r="57461" b="47579"/>
          <a:stretch/>
        </p:blipFill>
        <p:spPr>
          <a:xfrm>
            <a:off x="7543800" y="4838760"/>
            <a:ext cx="1600200" cy="133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1" dur="indefinite" restart="never" nodeType="tmRoot">
          <p:childTnLst>
            <p:seq>
              <p:cTn id="302" dur="indefinite" nodeType="mainSeq">
                <p:childTnLst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7952400" y="1915200"/>
            <a:ext cx="1132920" cy="1164600"/>
          </a:xfrm>
          <a:prstGeom prst="rect">
            <a:avLst/>
          </a:prstGeom>
          <a:ln w="0">
            <a:noFill/>
          </a:ln>
        </p:spPr>
      </p:pic>
      <p:sp>
        <p:nvSpPr>
          <p:cNvPr id="221" name=""/>
          <p:cNvSpPr txBox="1"/>
          <p:nvPr/>
        </p:nvSpPr>
        <p:spPr>
          <a:xfrm>
            <a:off x="2203560" y="446760"/>
            <a:ext cx="6074640" cy="685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Västtysklands historia efter 1945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"/>
          <p:cNvSpPr txBox="1"/>
          <p:nvPr/>
        </p:nvSpPr>
        <p:spPr>
          <a:xfrm>
            <a:off x="473400" y="1348200"/>
            <a:ext cx="9144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1949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"/>
          <p:cNvSpPr txBox="1"/>
          <p:nvPr/>
        </p:nvSpPr>
        <p:spPr>
          <a:xfrm>
            <a:off x="2660400" y="1290600"/>
            <a:ext cx="25146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Två tyska stater: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"/>
          <p:cNvSpPr txBox="1"/>
          <p:nvPr/>
        </p:nvSpPr>
        <p:spPr>
          <a:xfrm>
            <a:off x="5198400" y="1155600"/>
            <a:ext cx="9144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BRD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"/>
          <p:cNvSpPr txBox="1"/>
          <p:nvPr/>
        </p:nvSpPr>
        <p:spPr>
          <a:xfrm>
            <a:off x="5198400" y="1515960"/>
            <a:ext cx="9144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DDR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2"/>
          <a:stretch/>
        </p:blipFill>
        <p:spPr>
          <a:xfrm>
            <a:off x="6102000" y="1596600"/>
            <a:ext cx="468000" cy="280800"/>
          </a:xfrm>
          <a:prstGeom prst="rect">
            <a:avLst/>
          </a:prstGeom>
          <a:ln w="0">
            <a:noFill/>
          </a:ln>
        </p:spPr>
      </p:pic>
      <p:pic>
        <p:nvPicPr>
          <p:cNvPr id="227" name="" descr=""/>
          <p:cNvPicPr/>
          <p:nvPr/>
        </p:nvPicPr>
        <p:blipFill>
          <a:blip r:embed="rId3"/>
          <a:stretch/>
        </p:blipFill>
        <p:spPr>
          <a:xfrm>
            <a:off x="6098040" y="1194120"/>
            <a:ext cx="468000" cy="280800"/>
          </a:xfrm>
          <a:prstGeom prst="rect">
            <a:avLst/>
          </a:prstGeom>
          <a:ln w="0">
            <a:noFill/>
          </a:ln>
        </p:spPr>
      </p:pic>
      <p:sp>
        <p:nvSpPr>
          <p:cNvPr id="228" name=""/>
          <p:cNvSpPr txBox="1"/>
          <p:nvPr/>
        </p:nvSpPr>
        <p:spPr>
          <a:xfrm>
            <a:off x="6798600" y="1119600"/>
            <a:ext cx="1828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Kapitastiskt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"/>
          <p:cNvSpPr txBox="1"/>
          <p:nvPr/>
        </p:nvSpPr>
        <p:spPr>
          <a:xfrm>
            <a:off x="6798600" y="1479960"/>
            <a:ext cx="25146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Kommunistiskt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"/>
          <p:cNvSpPr txBox="1"/>
          <p:nvPr/>
        </p:nvSpPr>
        <p:spPr>
          <a:xfrm>
            <a:off x="2779200" y="2012400"/>
            <a:ext cx="25146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Adenauer eran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"/>
          <p:cNvSpPr txBox="1"/>
          <p:nvPr/>
        </p:nvSpPr>
        <p:spPr>
          <a:xfrm>
            <a:off x="459000" y="2021400"/>
            <a:ext cx="1828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1949 -1963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"/>
          <p:cNvSpPr txBox="1"/>
          <p:nvPr/>
        </p:nvSpPr>
        <p:spPr>
          <a:xfrm>
            <a:off x="5234400" y="2057400"/>
            <a:ext cx="1828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västintergration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"/>
          <p:cNvSpPr txBox="1"/>
          <p:nvPr/>
        </p:nvSpPr>
        <p:spPr>
          <a:xfrm>
            <a:off x="2370600" y="2430360"/>
            <a:ext cx="2743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CDU - konservativ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"/>
          <p:cNvSpPr txBox="1"/>
          <p:nvPr/>
        </p:nvSpPr>
        <p:spPr>
          <a:xfrm>
            <a:off x="5221800" y="2313000"/>
            <a:ext cx="2755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social marknadsekonomi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"/>
          <p:cNvSpPr txBox="1"/>
          <p:nvPr/>
        </p:nvSpPr>
        <p:spPr>
          <a:xfrm>
            <a:off x="5258160" y="2601360"/>
            <a:ext cx="2755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ekonomisk framgång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"/>
          <p:cNvSpPr txBox="1"/>
          <p:nvPr/>
        </p:nvSpPr>
        <p:spPr>
          <a:xfrm>
            <a:off x="1425240" y="3115800"/>
            <a:ext cx="360396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Godesberger Programm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4"/>
          <a:srcRect l="25929" t="8548" r="26441" b="10797"/>
          <a:stretch/>
        </p:blipFill>
        <p:spPr>
          <a:xfrm>
            <a:off x="5345280" y="3115800"/>
            <a:ext cx="502920" cy="478800"/>
          </a:xfrm>
          <a:prstGeom prst="rect">
            <a:avLst/>
          </a:prstGeom>
          <a:ln w="0">
            <a:noFill/>
          </a:ln>
        </p:spPr>
      </p:pic>
      <p:sp>
        <p:nvSpPr>
          <p:cNvPr id="238" name=""/>
          <p:cNvSpPr txBox="1"/>
          <p:nvPr/>
        </p:nvSpPr>
        <p:spPr>
          <a:xfrm>
            <a:off x="5942160" y="3069360"/>
            <a:ext cx="27558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bort från socialismen -&gt; marknadsekonomi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"/>
          <p:cNvSpPr txBox="1"/>
          <p:nvPr/>
        </p:nvSpPr>
        <p:spPr>
          <a:xfrm>
            <a:off x="457200" y="3128400"/>
            <a:ext cx="9144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1959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"/>
          <p:cNvSpPr txBox="1"/>
          <p:nvPr/>
        </p:nvSpPr>
        <p:spPr>
          <a:xfrm>
            <a:off x="457200" y="3801600"/>
            <a:ext cx="1828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1963 -1969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"/>
          <p:cNvSpPr txBox="1"/>
          <p:nvPr/>
        </p:nvSpPr>
        <p:spPr>
          <a:xfrm>
            <a:off x="2286000" y="3657600"/>
            <a:ext cx="25146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Ludwig Erhard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"/>
          <p:cNvSpPr txBox="1"/>
          <p:nvPr/>
        </p:nvSpPr>
        <p:spPr>
          <a:xfrm>
            <a:off x="2286360" y="3981960"/>
            <a:ext cx="274284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K- G.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Kiesinger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"/>
          <p:cNvSpPr txBox="1"/>
          <p:nvPr/>
        </p:nvSpPr>
        <p:spPr>
          <a:xfrm>
            <a:off x="457200" y="5056200"/>
            <a:ext cx="1828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1969 - 1974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"/>
          <p:cNvSpPr txBox="1"/>
          <p:nvPr/>
        </p:nvSpPr>
        <p:spPr>
          <a:xfrm>
            <a:off x="5486400" y="3839400"/>
            <a:ext cx="36576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Fortsättning på Adenauers politik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"/>
          <p:cNvSpPr txBox="1"/>
          <p:nvPr/>
        </p:nvSpPr>
        <p:spPr>
          <a:xfrm>
            <a:off x="2286000" y="4370400"/>
            <a:ext cx="2743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CDU - konservativ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"/>
          <p:cNvSpPr txBox="1"/>
          <p:nvPr/>
        </p:nvSpPr>
        <p:spPr>
          <a:xfrm>
            <a:off x="2286000" y="5029200"/>
            <a:ext cx="20574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Willy Brandt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"/>
          <p:cNvSpPr txBox="1"/>
          <p:nvPr/>
        </p:nvSpPr>
        <p:spPr>
          <a:xfrm>
            <a:off x="457200" y="5513400"/>
            <a:ext cx="1828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1974 - 1982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"/>
          <p:cNvSpPr txBox="1"/>
          <p:nvPr/>
        </p:nvSpPr>
        <p:spPr>
          <a:xfrm>
            <a:off x="2286360" y="5497560"/>
            <a:ext cx="2514240" cy="44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Helmut Schmidt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"/>
          <p:cNvSpPr txBox="1"/>
          <p:nvPr/>
        </p:nvSpPr>
        <p:spPr>
          <a:xfrm>
            <a:off x="2286000" y="6458760"/>
            <a:ext cx="48006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SPD – „Mehr Demokratie wagen“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"/>
          <p:cNvSpPr txBox="1"/>
          <p:nvPr/>
        </p:nvSpPr>
        <p:spPr>
          <a:xfrm>
            <a:off x="5257800" y="4993200"/>
            <a:ext cx="1600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Förändringar: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"/>
          <p:cNvSpPr txBox="1"/>
          <p:nvPr/>
        </p:nvSpPr>
        <p:spPr>
          <a:xfrm>
            <a:off x="7086600" y="5029200"/>
            <a:ext cx="2057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68-er Bewegung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" descr=""/>
          <p:cNvPicPr/>
          <p:nvPr/>
        </p:nvPicPr>
        <p:blipFill>
          <a:blip r:embed="rId5"/>
          <a:stretch/>
        </p:blipFill>
        <p:spPr>
          <a:xfrm>
            <a:off x="7351200" y="5486400"/>
            <a:ext cx="1564200" cy="1068840"/>
          </a:xfrm>
          <a:prstGeom prst="rect">
            <a:avLst/>
          </a:prstGeom>
          <a:ln w="0">
            <a:noFill/>
          </a:ln>
        </p:spPr>
      </p:pic>
      <p:sp>
        <p:nvSpPr>
          <p:cNvPr id="253" name=""/>
          <p:cNvSpPr txBox="1"/>
          <p:nvPr/>
        </p:nvSpPr>
        <p:spPr>
          <a:xfrm>
            <a:off x="5474160" y="4165560"/>
            <a:ext cx="1600200" cy="406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Bundeswehr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"/>
          <p:cNvSpPr txBox="1"/>
          <p:nvPr/>
        </p:nvSpPr>
        <p:spPr>
          <a:xfrm>
            <a:off x="5474520" y="4453920"/>
            <a:ext cx="1840680" cy="406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NATO-medlem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"/>
          <p:cNvSpPr txBox="1"/>
          <p:nvPr/>
        </p:nvSpPr>
        <p:spPr>
          <a:xfrm>
            <a:off x="2286000" y="5943600"/>
            <a:ext cx="2743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Vänstervridning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"/>
          <p:cNvSpPr txBox="1"/>
          <p:nvPr/>
        </p:nvSpPr>
        <p:spPr>
          <a:xfrm>
            <a:off x="2286000" y="4370760"/>
            <a:ext cx="2743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CDU - konservativ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"/>
          <p:cNvSpPr txBox="1"/>
          <p:nvPr/>
        </p:nvSpPr>
        <p:spPr>
          <a:xfrm>
            <a:off x="5257800" y="5284800"/>
            <a:ext cx="1600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jämställdhet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"/>
          <p:cNvSpPr txBox="1"/>
          <p:nvPr/>
        </p:nvSpPr>
        <p:spPr>
          <a:xfrm>
            <a:off x="5257800" y="5558400"/>
            <a:ext cx="1600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abort tillåtet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"/>
          <p:cNvSpPr txBox="1"/>
          <p:nvPr/>
        </p:nvSpPr>
        <p:spPr>
          <a:xfrm>
            <a:off x="5258160" y="5882760"/>
            <a:ext cx="1600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rösträtt 18 år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"/>
          <p:cNvSpPr txBox="1"/>
          <p:nvPr/>
        </p:nvSpPr>
        <p:spPr>
          <a:xfrm>
            <a:off x="5258520" y="6206760"/>
            <a:ext cx="1600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RAF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9" dur="indefinite" restart="never" nodeType="tmRoot">
          <p:childTnLst>
            <p:seq>
              <p:cTn id="330" dur="indefinite" nodeType="mainSeq">
                <p:childTnLst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"/>
          <p:cNvSpPr txBox="1"/>
          <p:nvPr/>
        </p:nvSpPr>
        <p:spPr>
          <a:xfrm>
            <a:off x="2203560" y="446760"/>
            <a:ext cx="6074640" cy="685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Östtysklands historia efter 1945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"/>
          <p:cNvSpPr txBox="1"/>
          <p:nvPr/>
        </p:nvSpPr>
        <p:spPr>
          <a:xfrm>
            <a:off x="410400" y="1644840"/>
            <a:ext cx="1828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1949 -1971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"/>
          <p:cNvSpPr txBox="1"/>
          <p:nvPr/>
        </p:nvSpPr>
        <p:spPr>
          <a:xfrm>
            <a:off x="2383560" y="1636200"/>
            <a:ext cx="224964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Walter Ulbricht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"/>
          <p:cNvSpPr txBox="1"/>
          <p:nvPr/>
        </p:nvSpPr>
        <p:spPr>
          <a:xfrm>
            <a:off x="5342400" y="1644840"/>
            <a:ext cx="4343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Byggde upp socialismen i Östtyskland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"/>
          <p:cNvSpPr txBox="1"/>
          <p:nvPr/>
        </p:nvSpPr>
        <p:spPr>
          <a:xfrm>
            <a:off x="5342760" y="1968840"/>
            <a:ext cx="24296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Byggde Berlinmuren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7440120" y="2330640"/>
            <a:ext cx="1703880" cy="1143000"/>
          </a:xfrm>
          <a:prstGeom prst="rect">
            <a:avLst/>
          </a:prstGeom>
          <a:ln w="0">
            <a:noFill/>
          </a:ln>
        </p:spPr>
      </p:pic>
      <p:sp>
        <p:nvSpPr>
          <p:cNvPr id="267" name=""/>
          <p:cNvSpPr txBox="1"/>
          <p:nvPr/>
        </p:nvSpPr>
        <p:spPr>
          <a:xfrm>
            <a:off x="374400" y="3929760"/>
            <a:ext cx="1828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1971 -1989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"/>
          <p:cNvSpPr txBox="1"/>
          <p:nvPr/>
        </p:nvSpPr>
        <p:spPr>
          <a:xfrm>
            <a:off x="2419560" y="3909600"/>
            <a:ext cx="247824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Erich Honecker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"/>
          <p:cNvSpPr txBox="1"/>
          <p:nvPr/>
        </p:nvSpPr>
        <p:spPr>
          <a:xfrm>
            <a:off x="5029200" y="3969720"/>
            <a:ext cx="50292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S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tabiliserade DDR, internationellt erkännande, men växande ekonomiska problem.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"/>
          <p:cNvSpPr txBox="1"/>
          <p:nvPr/>
        </p:nvSpPr>
        <p:spPr>
          <a:xfrm>
            <a:off x="5016600" y="4655520"/>
            <a:ext cx="41148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1989: tvingades avgå i samband med protesterna, ersattes av Egon Krenz.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"/>
          <p:cNvSpPr txBox="1"/>
          <p:nvPr/>
        </p:nvSpPr>
        <p:spPr>
          <a:xfrm>
            <a:off x="5069520" y="5558400"/>
            <a:ext cx="45316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Övergångsfigur</a:t>
            </a: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, kunde inte rädda systemet.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"/>
          <p:cNvSpPr txBox="1"/>
          <p:nvPr/>
        </p:nvSpPr>
        <p:spPr>
          <a:xfrm>
            <a:off x="228600" y="5486400"/>
            <a:ext cx="2971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1989, några veckor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"/>
          <p:cNvSpPr txBox="1"/>
          <p:nvPr/>
        </p:nvSpPr>
        <p:spPr>
          <a:xfrm>
            <a:off x="3008160" y="5513400"/>
            <a:ext cx="179244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Egon Krenz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1" dur="indefinite" restart="never" nodeType="tmRoot">
          <p:childTnLst>
            <p:seq>
              <p:cTn id="422" dur="indefinite" nodeType="mainSeq">
                <p:childTnLst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"/>
          <p:cNvSpPr txBox="1"/>
          <p:nvPr/>
        </p:nvSpPr>
        <p:spPr>
          <a:xfrm>
            <a:off x="2383560" y="482760"/>
            <a:ext cx="5388840" cy="685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Tysklands historia efter 1990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"/>
          <p:cNvSpPr txBox="1"/>
          <p:nvPr/>
        </p:nvSpPr>
        <p:spPr>
          <a:xfrm>
            <a:off x="473400" y="1348200"/>
            <a:ext cx="2041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1982 - 1998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"/>
          <p:cNvSpPr txBox="1"/>
          <p:nvPr/>
        </p:nvSpPr>
        <p:spPr>
          <a:xfrm>
            <a:off x="2660400" y="1290600"/>
            <a:ext cx="19116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Helmut Kohl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"/>
          <p:cNvSpPr txBox="1"/>
          <p:nvPr/>
        </p:nvSpPr>
        <p:spPr>
          <a:xfrm>
            <a:off x="2370600" y="1638720"/>
            <a:ext cx="2743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CDU - konservativ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4637520" y="2233800"/>
            <a:ext cx="848880" cy="509400"/>
          </a:xfrm>
          <a:prstGeom prst="rect">
            <a:avLst/>
          </a:prstGeom>
          <a:ln w="0">
            <a:noFill/>
          </a:ln>
        </p:spPr>
      </p:pic>
      <p:sp>
        <p:nvSpPr>
          <p:cNvPr id="279" name=""/>
          <p:cNvSpPr txBox="1"/>
          <p:nvPr/>
        </p:nvSpPr>
        <p:spPr>
          <a:xfrm>
            <a:off x="457200" y="2286000"/>
            <a:ext cx="9144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1990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"/>
          <p:cNvSpPr txBox="1"/>
          <p:nvPr/>
        </p:nvSpPr>
        <p:spPr>
          <a:xfrm>
            <a:off x="2431800" y="2264400"/>
            <a:ext cx="2368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Återföreningen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"/>
          <p:cNvSpPr txBox="1"/>
          <p:nvPr/>
        </p:nvSpPr>
        <p:spPr>
          <a:xfrm>
            <a:off x="5715000" y="2286000"/>
            <a:ext cx="1600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Mauerfall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2" name="" descr=""/>
          <p:cNvPicPr/>
          <p:nvPr/>
        </p:nvPicPr>
        <p:blipFill>
          <a:blip r:embed="rId2"/>
          <a:stretch/>
        </p:blipFill>
        <p:spPr>
          <a:xfrm>
            <a:off x="7222320" y="1143000"/>
            <a:ext cx="2378880" cy="1600200"/>
          </a:xfrm>
          <a:prstGeom prst="rect">
            <a:avLst/>
          </a:prstGeom>
          <a:ln w="0">
            <a:noFill/>
          </a:ln>
        </p:spPr>
      </p:pic>
      <p:pic>
        <p:nvPicPr>
          <p:cNvPr id="283" name="" descr=""/>
          <p:cNvPicPr/>
          <p:nvPr/>
        </p:nvPicPr>
        <p:blipFill>
          <a:blip r:embed="rId3"/>
          <a:stretch/>
        </p:blipFill>
        <p:spPr>
          <a:xfrm>
            <a:off x="5387040" y="1275120"/>
            <a:ext cx="1470960" cy="782280"/>
          </a:xfrm>
          <a:prstGeom prst="rect">
            <a:avLst/>
          </a:prstGeom>
          <a:ln w="0">
            <a:noFill/>
          </a:ln>
        </p:spPr>
      </p:pic>
      <p:sp>
        <p:nvSpPr>
          <p:cNvPr id="284" name=""/>
          <p:cNvSpPr txBox="1"/>
          <p:nvPr/>
        </p:nvSpPr>
        <p:spPr>
          <a:xfrm>
            <a:off x="457200" y="2998800"/>
            <a:ext cx="2041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1998 - 2005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"/>
          <p:cNvSpPr txBox="1"/>
          <p:nvPr/>
        </p:nvSpPr>
        <p:spPr>
          <a:xfrm>
            <a:off x="2514600" y="2971800"/>
            <a:ext cx="2743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Gerhard Schröder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"/>
          <p:cNvSpPr txBox="1"/>
          <p:nvPr/>
        </p:nvSpPr>
        <p:spPr>
          <a:xfrm>
            <a:off x="2514600" y="3429000"/>
            <a:ext cx="2743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SPD - GRÜNE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"/>
          <p:cNvSpPr txBox="1"/>
          <p:nvPr/>
        </p:nvSpPr>
        <p:spPr>
          <a:xfrm>
            <a:off x="5715000" y="2971800"/>
            <a:ext cx="36576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Nyliberalismen också inom SPD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"/>
          <p:cNvSpPr txBox="1"/>
          <p:nvPr/>
        </p:nvSpPr>
        <p:spPr>
          <a:xfrm>
            <a:off x="5715000" y="3332160"/>
            <a:ext cx="1600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Agenda 2010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"/>
          <p:cNvSpPr txBox="1"/>
          <p:nvPr/>
        </p:nvSpPr>
        <p:spPr>
          <a:xfrm>
            <a:off x="457200" y="3913200"/>
            <a:ext cx="2041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2005 - 2021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"/>
          <p:cNvSpPr txBox="1"/>
          <p:nvPr/>
        </p:nvSpPr>
        <p:spPr>
          <a:xfrm>
            <a:off x="2514600" y="3886200"/>
            <a:ext cx="2743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Angela Merkel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"/>
          <p:cNvSpPr txBox="1"/>
          <p:nvPr/>
        </p:nvSpPr>
        <p:spPr>
          <a:xfrm>
            <a:off x="2514600" y="4343400"/>
            <a:ext cx="2743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CDU - konservativ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"/>
          <p:cNvSpPr txBox="1"/>
          <p:nvPr/>
        </p:nvSpPr>
        <p:spPr>
          <a:xfrm>
            <a:off x="5486400" y="3886200"/>
            <a:ext cx="2514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Ekonomisk framgång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"/>
          <p:cNvSpPr txBox="1"/>
          <p:nvPr/>
        </p:nvSpPr>
        <p:spPr>
          <a:xfrm>
            <a:off x="5486400" y="4543920"/>
            <a:ext cx="2057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industrivänlighet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"/>
          <p:cNvSpPr txBox="1"/>
          <p:nvPr/>
        </p:nvSpPr>
        <p:spPr>
          <a:xfrm>
            <a:off x="5486760" y="4867920"/>
            <a:ext cx="10706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Corona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" descr=""/>
          <p:cNvPicPr/>
          <p:nvPr/>
        </p:nvPicPr>
        <p:blipFill>
          <a:blip r:embed="rId4"/>
          <a:stretch/>
        </p:blipFill>
        <p:spPr>
          <a:xfrm>
            <a:off x="6570000" y="4926240"/>
            <a:ext cx="480600" cy="295560"/>
          </a:xfrm>
          <a:prstGeom prst="rect">
            <a:avLst/>
          </a:prstGeom>
          <a:ln w="0">
            <a:noFill/>
          </a:ln>
        </p:spPr>
      </p:pic>
      <p:sp>
        <p:nvSpPr>
          <p:cNvPr id="296" name=""/>
          <p:cNvSpPr txBox="1"/>
          <p:nvPr/>
        </p:nvSpPr>
        <p:spPr>
          <a:xfrm>
            <a:off x="5500800" y="4225680"/>
            <a:ext cx="2957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„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Politik der ruhigen Hand“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"/>
          <p:cNvSpPr txBox="1"/>
          <p:nvPr/>
        </p:nvSpPr>
        <p:spPr>
          <a:xfrm>
            <a:off x="457200" y="5128200"/>
            <a:ext cx="2041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2021 - 2025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"/>
          <p:cNvSpPr txBox="1"/>
          <p:nvPr/>
        </p:nvSpPr>
        <p:spPr>
          <a:xfrm>
            <a:off x="2514600" y="5101200"/>
            <a:ext cx="1828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Olaf Scholz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"/>
          <p:cNvSpPr txBox="1"/>
          <p:nvPr/>
        </p:nvSpPr>
        <p:spPr>
          <a:xfrm>
            <a:off x="2514600" y="5486400"/>
            <a:ext cx="32004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SPD – GRÜNE - FDP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"/>
          <p:cNvSpPr txBox="1"/>
          <p:nvPr/>
        </p:nvSpPr>
        <p:spPr>
          <a:xfrm>
            <a:off x="5715000" y="5342400"/>
            <a:ext cx="2514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Ekologisk framgång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"/>
          <p:cNvSpPr txBox="1"/>
          <p:nvPr/>
        </p:nvSpPr>
        <p:spPr>
          <a:xfrm>
            <a:off x="5715360" y="5666400"/>
            <a:ext cx="2514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Mycket stridigheter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"/>
          <p:cNvSpPr txBox="1"/>
          <p:nvPr/>
        </p:nvSpPr>
        <p:spPr>
          <a:xfrm>
            <a:off x="457200" y="6172200"/>
            <a:ext cx="2041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2021 - 2025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"/>
          <p:cNvSpPr txBox="1"/>
          <p:nvPr/>
        </p:nvSpPr>
        <p:spPr>
          <a:xfrm>
            <a:off x="2514600" y="6172200"/>
            <a:ext cx="2743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Friedrich Merz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"/>
          <p:cNvSpPr txBox="1"/>
          <p:nvPr/>
        </p:nvSpPr>
        <p:spPr>
          <a:xfrm>
            <a:off x="2514600" y="6629400"/>
            <a:ext cx="27432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CDU - konservativ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5" dur="indefinite" restart="never" nodeType="tmRoot">
          <p:childTnLst>
            <p:seq>
              <p:cTn id="456" dur="indefinite" nodeType="mainSeq">
                <p:childTnLst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"/>
          <p:cNvSpPr txBox="1"/>
          <p:nvPr/>
        </p:nvSpPr>
        <p:spPr>
          <a:xfrm>
            <a:off x="2743200" y="482760"/>
            <a:ext cx="3788280" cy="66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Tyskland: Politiken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"/>
          <p:cNvSpPr txBox="1"/>
          <p:nvPr/>
        </p:nvSpPr>
        <p:spPr>
          <a:xfrm>
            <a:off x="2743560" y="1130760"/>
            <a:ext cx="2057040" cy="66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Partierna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" name="" descr=""/>
          <p:cNvPicPr/>
          <p:nvPr/>
        </p:nvPicPr>
        <p:blipFill>
          <a:blip r:embed="rId1"/>
          <a:stretch/>
        </p:blipFill>
        <p:spPr>
          <a:xfrm>
            <a:off x="1914120" y="3465000"/>
            <a:ext cx="1584000" cy="842400"/>
          </a:xfrm>
          <a:prstGeom prst="rect">
            <a:avLst/>
          </a:prstGeom>
          <a:ln w="0">
            <a:noFill/>
          </a:ln>
        </p:spPr>
      </p:pic>
      <p:pic>
        <p:nvPicPr>
          <p:cNvPr id="308" name="" descr=""/>
          <p:cNvPicPr/>
          <p:nvPr/>
        </p:nvPicPr>
        <p:blipFill>
          <a:blip r:embed="rId2"/>
          <a:stretch/>
        </p:blipFill>
        <p:spPr>
          <a:xfrm>
            <a:off x="8458200" y="3568320"/>
            <a:ext cx="1202040" cy="739080"/>
          </a:xfrm>
          <a:prstGeom prst="rect">
            <a:avLst/>
          </a:prstGeom>
          <a:ln w="0">
            <a:noFill/>
          </a:ln>
        </p:spPr>
      </p:pic>
      <p:pic>
        <p:nvPicPr>
          <p:cNvPr id="309" name="" descr=""/>
          <p:cNvPicPr/>
          <p:nvPr/>
        </p:nvPicPr>
        <p:blipFill>
          <a:blip r:embed="rId3"/>
          <a:srcRect l="25929" t="8548" r="26441" b="10797"/>
          <a:stretch/>
        </p:blipFill>
        <p:spPr>
          <a:xfrm>
            <a:off x="3646800" y="3520440"/>
            <a:ext cx="826560" cy="786960"/>
          </a:xfrm>
          <a:prstGeom prst="rect">
            <a:avLst/>
          </a:prstGeom>
          <a:ln w="0">
            <a:noFill/>
          </a:ln>
        </p:spPr>
      </p:pic>
      <p:pic>
        <p:nvPicPr>
          <p:cNvPr id="310" name="" descr=""/>
          <p:cNvPicPr/>
          <p:nvPr/>
        </p:nvPicPr>
        <p:blipFill>
          <a:blip r:embed="rId4"/>
          <a:stretch/>
        </p:blipFill>
        <p:spPr>
          <a:xfrm>
            <a:off x="166320" y="3515400"/>
            <a:ext cx="1590480" cy="792000"/>
          </a:xfrm>
          <a:prstGeom prst="rect">
            <a:avLst/>
          </a:prstGeom>
          <a:ln w="0">
            <a:noFill/>
          </a:ln>
        </p:spPr>
      </p:pic>
      <p:pic>
        <p:nvPicPr>
          <p:cNvPr id="311" name="" descr=""/>
          <p:cNvPicPr/>
          <p:nvPr/>
        </p:nvPicPr>
        <p:blipFill>
          <a:blip r:embed="rId5"/>
          <a:stretch/>
        </p:blipFill>
        <p:spPr>
          <a:xfrm>
            <a:off x="4717800" y="3621600"/>
            <a:ext cx="1584000" cy="691200"/>
          </a:xfrm>
          <a:prstGeom prst="rect">
            <a:avLst/>
          </a:prstGeom>
          <a:ln w="0">
            <a:noFill/>
          </a:ln>
        </p:spPr>
      </p:pic>
      <p:pic>
        <p:nvPicPr>
          <p:cNvPr id="312" name="" descr=""/>
          <p:cNvPicPr/>
          <p:nvPr/>
        </p:nvPicPr>
        <p:blipFill>
          <a:blip r:embed="rId6"/>
          <a:stretch/>
        </p:blipFill>
        <p:spPr>
          <a:xfrm>
            <a:off x="6462000" y="3393000"/>
            <a:ext cx="1588320" cy="457200"/>
          </a:xfrm>
          <a:prstGeom prst="rect">
            <a:avLst/>
          </a:prstGeom>
          <a:ln w="0">
            <a:noFill/>
          </a:ln>
        </p:spPr>
      </p:pic>
      <p:pic>
        <p:nvPicPr>
          <p:cNvPr id="313" name="" descr=""/>
          <p:cNvPicPr/>
          <p:nvPr/>
        </p:nvPicPr>
        <p:blipFill>
          <a:blip r:embed="rId7"/>
          <a:stretch/>
        </p:blipFill>
        <p:spPr>
          <a:xfrm>
            <a:off x="6478200" y="3943800"/>
            <a:ext cx="1584000" cy="363600"/>
          </a:xfrm>
          <a:prstGeom prst="rect">
            <a:avLst/>
          </a:prstGeom>
          <a:ln w="0">
            <a:noFill/>
          </a:ln>
        </p:spPr>
      </p:pic>
      <p:sp>
        <p:nvSpPr>
          <p:cNvPr id="314" name=""/>
          <p:cNvSpPr txBox="1"/>
          <p:nvPr/>
        </p:nvSpPr>
        <p:spPr>
          <a:xfrm>
            <a:off x="5812200" y="4711680"/>
            <a:ext cx="264600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Bara i Bayern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"/>
          <p:cNvSpPr/>
          <p:nvPr/>
        </p:nvSpPr>
        <p:spPr>
          <a:xfrm>
            <a:off x="6629400" y="4343400"/>
            <a:ext cx="228600" cy="457200"/>
          </a:xfrm>
          <a:custGeom>
            <a:avLst/>
            <a:gdLst/>
            <a:ahLst/>
            <a:rect l="0" t="0" r="r" b="b"/>
            <a:pathLst>
              <a:path fill="none" w="635" h="1270">
                <a:moveTo>
                  <a:pt x="0" y="1270"/>
                </a:moveTo>
                <a:lnTo>
                  <a:pt x="635" y="0"/>
                </a:lnTo>
              </a:path>
            </a:pathLst>
          </a:custGeom>
          <a:ln w="0">
            <a:solidFill>
              <a:srgbClr val="000000"/>
            </a:solidFill>
            <a:tailEnd len="med" type="triangle" w="med"/>
          </a:ln>
        </p:spPr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3" dur="indefinite" restart="never" nodeType="tmRoot">
          <p:childTnLst>
            <p:seq>
              <p:cTn id="534" dur="indefinite" nodeType="mainSeq">
                <p:childTnLst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"/>
          <p:cNvSpPr txBox="1"/>
          <p:nvPr/>
        </p:nvSpPr>
        <p:spPr>
          <a:xfrm>
            <a:off x="2743200" y="482760"/>
            <a:ext cx="3788280" cy="66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Tyskland: Politiken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"/>
          <p:cNvSpPr txBox="1"/>
          <p:nvPr/>
        </p:nvSpPr>
        <p:spPr>
          <a:xfrm>
            <a:off x="3200400" y="1143000"/>
            <a:ext cx="2286000" cy="66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valet 2025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8" name="" descr=""/>
          <p:cNvPicPr/>
          <p:nvPr/>
        </p:nvPicPr>
        <p:blipFill>
          <a:blip r:embed="rId1"/>
          <a:stretch/>
        </p:blipFill>
        <p:spPr>
          <a:xfrm>
            <a:off x="1828800" y="1762560"/>
            <a:ext cx="6858000" cy="509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"/>
          <p:cNvSpPr txBox="1"/>
          <p:nvPr/>
        </p:nvSpPr>
        <p:spPr>
          <a:xfrm>
            <a:off x="2743200" y="482760"/>
            <a:ext cx="3788280" cy="66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Tyskland: Politiken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"/>
          <p:cNvSpPr txBox="1"/>
          <p:nvPr/>
        </p:nvSpPr>
        <p:spPr>
          <a:xfrm>
            <a:off x="3200400" y="1071000"/>
            <a:ext cx="2286000" cy="66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valet 2025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1" name="" descr=""/>
          <p:cNvPicPr/>
          <p:nvPr/>
        </p:nvPicPr>
        <p:blipFill>
          <a:blip r:embed="rId1"/>
          <a:srcRect l="2555" t="0" r="10508" b="7"/>
          <a:stretch/>
        </p:blipFill>
        <p:spPr>
          <a:xfrm>
            <a:off x="457200" y="1600200"/>
            <a:ext cx="7772040" cy="5028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169560" y="1992960"/>
            <a:ext cx="2275560" cy="1281240"/>
          </a:xfrm>
          <a:prstGeom prst="rect">
            <a:avLst/>
          </a:prstGeom>
          <a:ln w="0">
            <a:noFill/>
          </a:ln>
        </p:spPr>
      </p:pic>
      <p:sp>
        <p:nvSpPr>
          <p:cNvPr id="323" name=""/>
          <p:cNvSpPr txBox="1"/>
          <p:nvPr/>
        </p:nvSpPr>
        <p:spPr>
          <a:xfrm>
            <a:off x="2743560" y="482760"/>
            <a:ext cx="3788280" cy="66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Tyskland: Politiken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"/>
          <p:cNvSpPr txBox="1"/>
          <p:nvPr/>
        </p:nvSpPr>
        <p:spPr>
          <a:xfrm>
            <a:off x="3200400" y="1143000"/>
            <a:ext cx="2286000" cy="660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Regeringen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25" name=""/>
          <p:cNvGrpSpPr/>
          <p:nvPr/>
        </p:nvGrpSpPr>
        <p:grpSpPr>
          <a:xfrm>
            <a:off x="8001000" y="228600"/>
            <a:ext cx="1600200" cy="914400"/>
            <a:chOff x="8001000" y="228600"/>
            <a:chExt cx="1600200" cy="914400"/>
          </a:xfrm>
        </p:grpSpPr>
        <p:pic>
          <p:nvPicPr>
            <p:cNvPr id="326" name="" descr=""/>
            <p:cNvPicPr/>
            <p:nvPr/>
          </p:nvPicPr>
          <p:blipFill>
            <a:blip r:embed="rId2"/>
            <a:stretch/>
          </p:blipFill>
          <p:spPr>
            <a:xfrm>
              <a:off x="8001000" y="228600"/>
              <a:ext cx="1588320" cy="457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27" name="" descr=""/>
            <p:cNvPicPr/>
            <p:nvPr/>
          </p:nvPicPr>
          <p:blipFill>
            <a:blip r:embed="rId3"/>
            <a:stretch/>
          </p:blipFill>
          <p:spPr>
            <a:xfrm>
              <a:off x="8017200" y="779400"/>
              <a:ext cx="1584000" cy="3636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28" name="" descr=""/>
          <p:cNvPicPr/>
          <p:nvPr/>
        </p:nvPicPr>
        <p:blipFill>
          <a:blip r:embed="rId4"/>
          <a:srcRect l="25929" t="8548" r="26441" b="10797"/>
          <a:stretch/>
        </p:blipFill>
        <p:spPr>
          <a:xfrm>
            <a:off x="8546040" y="1499040"/>
            <a:ext cx="826560" cy="786960"/>
          </a:xfrm>
          <a:prstGeom prst="rect">
            <a:avLst/>
          </a:prstGeom>
          <a:ln w="0">
            <a:noFill/>
          </a:ln>
        </p:spPr>
      </p:pic>
      <p:sp>
        <p:nvSpPr>
          <p:cNvPr id="329" name=""/>
          <p:cNvSpPr txBox="1"/>
          <p:nvPr/>
        </p:nvSpPr>
        <p:spPr>
          <a:xfrm>
            <a:off x="216000" y="3238200"/>
            <a:ext cx="2057400" cy="9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Bundeskanzler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Friedrich Merz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CDU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"/>
          <p:cNvSpPr txBox="1"/>
          <p:nvPr/>
        </p:nvSpPr>
        <p:spPr>
          <a:xfrm>
            <a:off x="3054600" y="3238200"/>
            <a:ext cx="2057400" cy="94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Finanzminister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Lars Klingbeil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SPD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"/>
          <p:cNvSpPr txBox="1"/>
          <p:nvPr/>
        </p:nvSpPr>
        <p:spPr>
          <a:xfrm>
            <a:off x="5943600" y="3218760"/>
            <a:ext cx="2514600" cy="9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Innenminister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Alexander Dobrint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CSU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2" name="" descr=""/>
          <p:cNvPicPr/>
          <p:nvPr/>
        </p:nvPicPr>
        <p:blipFill>
          <a:blip r:embed="rId5"/>
          <a:stretch/>
        </p:blipFill>
        <p:spPr>
          <a:xfrm>
            <a:off x="3000600" y="1958760"/>
            <a:ext cx="2275200" cy="1281600"/>
          </a:xfrm>
          <a:prstGeom prst="rect">
            <a:avLst/>
          </a:prstGeom>
          <a:ln w="0">
            <a:noFill/>
          </a:ln>
        </p:spPr>
      </p:pic>
      <p:pic>
        <p:nvPicPr>
          <p:cNvPr id="333" name="" descr=""/>
          <p:cNvPicPr/>
          <p:nvPr/>
        </p:nvPicPr>
        <p:blipFill>
          <a:blip r:embed="rId6"/>
          <a:stretch/>
        </p:blipFill>
        <p:spPr>
          <a:xfrm>
            <a:off x="5954400" y="1951200"/>
            <a:ext cx="2275200" cy="1281600"/>
          </a:xfrm>
          <a:prstGeom prst="rect">
            <a:avLst/>
          </a:prstGeom>
          <a:ln w="0">
            <a:noFill/>
          </a:ln>
        </p:spPr>
      </p:pic>
      <p:pic>
        <p:nvPicPr>
          <p:cNvPr id="334" name="" descr=""/>
          <p:cNvPicPr/>
          <p:nvPr/>
        </p:nvPicPr>
        <p:blipFill>
          <a:blip r:embed="rId7"/>
          <a:stretch/>
        </p:blipFill>
        <p:spPr>
          <a:xfrm>
            <a:off x="239400" y="4381200"/>
            <a:ext cx="2275200" cy="1281600"/>
          </a:xfrm>
          <a:prstGeom prst="rect">
            <a:avLst/>
          </a:prstGeom>
          <a:ln w="0">
            <a:noFill/>
          </a:ln>
        </p:spPr>
      </p:pic>
      <p:sp>
        <p:nvSpPr>
          <p:cNvPr id="335" name=""/>
          <p:cNvSpPr txBox="1"/>
          <p:nvPr/>
        </p:nvSpPr>
        <p:spPr>
          <a:xfrm>
            <a:off x="61200" y="5648760"/>
            <a:ext cx="2514600" cy="9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Außenminister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Johann Wadephul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CDU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6" name="" descr=""/>
          <p:cNvPicPr/>
          <p:nvPr/>
        </p:nvPicPr>
        <p:blipFill>
          <a:blip r:embed="rId8"/>
          <a:stretch/>
        </p:blipFill>
        <p:spPr>
          <a:xfrm>
            <a:off x="2971800" y="4381200"/>
            <a:ext cx="2275200" cy="1281600"/>
          </a:xfrm>
          <a:prstGeom prst="rect">
            <a:avLst/>
          </a:prstGeom>
          <a:ln w="0">
            <a:noFill/>
          </a:ln>
        </p:spPr>
      </p:pic>
      <p:sp>
        <p:nvSpPr>
          <p:cNvPr id="337" name=""/>
          <p:cNvSpPr txBox="1"/>
          <p:nvPr/>
        </p:nvSpPr>
        <p:spPr>
          <a:xfrm>
            <a:off x="2827800" y="5684760"/>
            <a:ext cx="2743200" cy="9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Verteidigungsminister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Boris Pestorius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SPD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8" name="" descr=""/>
          <p:cNvPicPr/>
          <p:nvPr/>
        </p:nvPicPr>
        <p:blipFill>
          <a:blip r:embed="rId9"/>
          <a:stretch/>
        </p:blipFill>
        <p:spPr>
          <a:xfrm>
            <a:off x="6111000" y="4410000"/>
            <a:ext cx="2275200" cy="1281600"/>
          </a:xfrm>
          <a:prstGeom prst="rect">
            <a:avLst/>
          </a:prstGeom>
          <a:ln w="0">
            <a:noFill/>
          </a:ln>
        </p:spPr>
      </p:pic>
      <p:sp>
        <p:nvSpPr>
          <p:cNvPr id="339" name=""/>
          <p:cNvSpPr txBox="1"/>
          <p:nvPr/>
        </p:nvSpPr>
        <p:spPr>
          <a:xfrm>
            <a:off x="5907600" y="5727600"/>
            <a:ext cx="2743200" cy="9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Wirtschaftsmimster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Katherina Reiche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CDU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"/>
          <p:cNvSpPr txBox="1"/>
          <p:nvPr/>
        </p:nvSpPr>
        <p:spPr>
          <a:xfrm rot="20058000">
            <a:off x="1762560" y="3075840"/>
            <a:ext cx="5029200" cy="1452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9600" spc="-1" strike="noStrike">
                <a:solidFill>
                  <a:srgbClr val="808080"/>
                </a:solidFill>
                <a:latin typeface="Arial"/>
              </a:rPr>
              <a:t>GROKO</a:t>
            </a:r>
            <a:endParaRPr b="0" lang="de-DE" sz="9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67" dur="indefinite" restart="never" nodeType="tmRoot">
          <p:childTnLst>
            <p:seq>
              <p:cTn id="568" dur="indefinite" nodeType="mainSeq">
                <p:childTnLst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"/>
          <p:cNvSpPr txBox="1"/>
          <p:nvPr/>
        </p:nvSpPr>
        <p:spPr>
          <a:xfrm>
            <a:off x="1600920" y="289800"/>
            <a:ext cx="7085880" cy="1117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Axplock ur Tysklands nyaste historia som har präglat landet som det är nu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"/>
          <p:cNvSpPr txBox="1"/>
          <p:nvPr/>
        </p:nvSpPr>
        <p:spPr>
          <a:xfrm>
            <a:off x="2514600" y="1449720"/>
            <a:ext cx="4343400" cy="620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Gastarbeiter-invandringen (1950–70-tal)  början på det mångkulturella Tyskland.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"/>
          <p:cNvSpPr txBox="1"/>
          <p:nvPr/>
        </p:nvSpPr>
        <p:spPr>
          <a:xfrm>
            <a:off x="2514600" y="2107800"/>
            <a:ext cx="4343400" cy="648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Återföreningens följder (från 1990) skillnader mellan öst och väst lever kvar.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"/>
          <p:cNvSpPr txBox="1"/>
          <p:nvPr/>
        </p:nvSpPr>
        <p:spPr>
          <a:xfrm>
            <a:off x="2514600" y="2797920"/>
            <a:ext cx="50292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Agenda 2010 / Hartz-reformerna (2003–2005) ny arbetsmarknads- och välfärdsmodell.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"/>
          <p:cNvSpPr txBox="1"/>
          <p:nvPr/>
        </p:nvSpPr>
        <p:spPr>
          <a:xfrm>
            <a:off x="2514600" y="3441600"/>
            <a:ext cx="54864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Energiewende (efter 2011)</a:t>
            </a:r>
            <a:br>
              <a:rPr sz="1800"/>
            </a:b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avveckling av kärnkraft, satsning på förnybar energi.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"/>
          <p:cNvSpPr txBox="1"/>
          <p:nvPr/>
        </p:nvSpPr>
        <p:spPr>
          <a:xfrm>
            <a:off x="2442600" y="4127400"/>
            <a:ext cx="51012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Flyktingsituationen 2015 </a:t>
            </a:r>
            <a:br>
              <a:rPr sz="1800"/>
            </a:b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stor samhällsdebatt om integration och identitet.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"/>
          <p:cNvSpPr txBox="1"/>
          <p:nvPr/>
        </p:nvSpPr>
        <p:spPr>
          <a:xfrm>
            <a:off x="2514600" y="4789800"/>
            <a:ext cx="51012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Corona-pandemin (2020–2022)</a:t>
            </a:r>
            <a:br>
              <a:rPr sz="1800"/>
            </a:b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stark påverkan på samhälle, ekonomi och politik.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"/>
          <p:cNvSpPr txBox="1"/>
          <p:nvPr/>
        </p:nvSpPr>
        <p:spPr>
          <a:xfrm>
            <a:off x="2286000" y="5451120"/>
            <a:ext cx="64008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AfD:s framväxt (från 2013) </a:t>
            </a:r>
            <a:br>
              <a:rPr sz="1800"/>
            </a:b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nytt högerpopulistiskt parti förändrar det politiska landskapet.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"/>
          <p:cNvSpPr txBox="1"/>
          <p:nvPr/>
        </p:nvSpPr>
        <p:spPr>
          <a:xfrm>
            <a:off x="2057400" y="6148800"/>
            <a:ext cx="56930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Kriget i Ukraina och ”Zeitenwende” (2022– )</a:t>
            </a:r>
            <a:br>
              <a:rPr sz="1800"/>
            </a:b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 Tysklands roll i säkerhetspolitiken förändras radikalt.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3" dur="indefinite" restart="never" nodeType="tmRoot">
          <p:childTnLst>
            <p:seq>
              <p:cTn id="574" dur="indefinite" nodeType="mainSeq">
                <p:childTnLst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"/>
          <p:cNvSpPr txBox="1"/>
          <p:nvPr/>
        </p:nvSpPr>
        <p:spPr>
          <a:xfrm>
            <a:off x="2057400" y="662760"/>
            <a:ext cx="5257800" cy="100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Tyskland: förbrytarnas land under 2:a världskriget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"/>
          <p:cNvSpPr txBox="1"/>
          <p:nvPr/>
        </p:nvSpPr>
        <p:spPr>
          <a:xfrm>
            <a:off x="1828800" y="5437800"/>
            <a:ext cx="6074280" cy="68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Vad betyder det för samhället?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"/>
          <p:cNvSpPr txBox="1"/>
          <p:nvPr/>
        </p:nvSpPr>
        <p:spPr>
          <a:xfrm>
            <a:off x="1792800" y="4415400"/>
            <a:ext cx="6302880" cy="68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Tyskland: ett enat land efter 1990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"/>
          <p:cNvSpPr txBox="1"/>
          <p:nvPr/>
        </p:nvSpPr>
        <p:spPr>
          <a:xfrm>
            <a:off x="1828800" y="1913400"/>
            <a:ext cx="685800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Det ena Tyskland: ett konservativt , demokratiskt land efter 1945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"/>
          <p:cNvSpPr txBox="1"/>
          <p:nvPr/>
        </p:nvSpPr>
        <p:spPr>
          <a:xfrm>
            <a:off x="1504800" y="3200400"/>
            <a:ext cx="7315200" cy="100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Det andra Tyskland: ett kommunistiskt, odemokratiskt land efter 1945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07" dur="indefinite" restart="never" nodeType="tmRoot">
          <p:childTnLst>
            <p:seq>
              <p:cTn id="608" dur="indefinite" nodeType="mainSeq">
                <p:childTnLst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rcRect l="0" t="3255" r="0" b="5548"/>
          <a:stretch/>
        </p:blipFill>
        <p:spPr>
          <a:xfrm>
            <a:off x="295920" y="914760"/>
            <a:ext cx="4961880" cy="6400440"/>
          </a:xfrm>
          <a:prstGeom prst="rect">
            <a:avLst/>
          </a:prstGeom>
          <a:ln w="0">
            <a:noFill/>
          </a:ln>
        </p:spPr>
      </p:pic>
      <p:sp>
        <p:nvSpPr>
          <p:cNvPr id="94" name=""/>
          <p:cNvSpPr txBox="1"/>
          <p:nvPr/>
        </p:nvSpPr>
        <p:spPr>
          <a:xfrm>
            <a:off x="2057400" y="228600"/>
            <a:ext cx="594324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FörbundsrepublikenTyskland: Det splittrade landet   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"/>
          <p:cNvSpPr txBox="1"/>
          <p:nvPr/>
        </p:nvSpPr>
        <p:spPr>
          <a:xfrm>
            <a:off x="5029200" y="1083600"/>
            <a:ext cx="48006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16 förbundsstater (ty:Bundesländer)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"/>
          <p:cNvSpPr txBox="1"/>
          <p:nvPr/>
        </p:nvSpPr>
        <p:spPr>
          <a:xfrm>
            <a:off x="5943960" y="1828800"/>
            <a:ext cx="22856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Schleswig-Holstein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"/>
          <p:cNvSpPr txBox="1"/>
          <p:nvPr/>
        </p:nvSpPr>
        <p:spPr>
          <a:xfrm>
            <a:off x="1492200" y="1443600"/>
            <a:ext cx="2286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Schleswig-Holstein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"/>
          <p:cNvSpPr txBox="1"/>
          <p:nvPr/>
        </p:nvSpPr>
        <p:spPr>
          <a:xfrm>
            <a:off x="5944320" y="2152800"/>
            <a:ext cx="29710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Mecklenburg-Vorpommern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"/>
          <p:cNvSpPr txBox="1"/>
          <p:nvPr/>
        </p:nvSpPr>
        <p:spPr>
          <a:xfrm>
            <a:off x="5943960" y="2478600"/>
            <a:ext cx="18284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Niedersachsen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"/>
          <p:cNvSpPr txBox="1"/>
          <p:nvPr/>
        </p:nvSpPr>
        <p:spPr>
          <a:xfrm>
            <a:off x="2971800" y="1711080"/>
            <a:ext cx="29710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Mecklenburg-Vorpommern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"/>
          <p:cNvSpPr txBox="1"/>
          <p:nvPr/>
        </p:nvSpPr>
        <p:spPr>
          <a:xfrm>
            <a:off x="1143000" y="2743200"/>
            <a:ext cx="18284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Niedersachsen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"/>
          <p:cNvSpPr txBox="1"/>
          <p:nvPr/>
        </p:nvSpPr>
        <p:spPr>
          <a:xfrm>
            <a:off x="3429000" y="2625480"/>
            <a:ext cx="17078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Brandenburg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"/>
          <p:cNvSpPr txBox="1"/>
          <p:nvPr/>
        </p:nvSpPr>
        <p:spPr>
          <a:xfrm>
            <a:off x="5956560" y="2818080"/>
            <a:ext cx="17078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Brandenburg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"/>
          <p:cNvSpPr txBox="1"/>
          <p:nvPr/>
        </p:nvSpPr>
        <p:spPr>
          <a:xfrm>
            <a:off x="5943600" y="3164400"/>
            <a:ext cx="1828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Sachsen-Anhalt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"/>
          <p:cNvSpPr txBox="1"/>
          <p:nvPr/>
        </p:nvSpPr>
        <p:spPr>
          <a:xfrm>
            <a:off x="2514600" y="3311280"/>
            <a:ext cx="1828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Sachsen-Anhalt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"/>
          <p:cNvSpPr txBox="1"/>
          <p:nvPr/>
        </p:nvSpPr>
        <p:spPr>
          <a:xfrm>
            <a:off x="5943600" y="3524400"/>
            <a:ext cx="2514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Nordrhein-Westfalen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"/>
          <p:cNvSpPr txBox="1"/>
          <p:nvPr/>
        </p:nvSpPr>
        <p:spPr>
          <a:xfrm>
            <a:off x="228600" y="3657600"/>
            <a:ext cx="2514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Nordrhein-Westfalen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"/>
          <p:cNvSpPr txBox="1"/>
          <p:nvPr/>
        </p:nvSpPr>
        <p:spPr>
          <a:xfrm>
            <a:off x="5979600" y="3817080"/>
            <a:ext cx="1143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Hessen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"/>
          <p:cNvSpPr txBox="1"/>
          <p:nvPr/>
        </p:nvSpPr>
        <p:spPr>
          <a:xfrm>
            <a:off x="1672200" y="4225680"/>
            <a:ext cx="1143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Hessen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"/>
          <p:cNvSpPr txBox="1"/>
          <p:nvPr/>
        </p:nvSpPr>
        <p:spPr>
          <a:xfrm>
            <a:off x="2514600" y="4454280"/>
            <a:ext cx="1371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Thüringen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"/>
          <p:cNvSpPr txBox="1"/>
          <p:nvPr/>
        </p:nvSpPr>
        <p:spPr>
          <a:xfrm>
            <a:off x="3886200" y="4114800"/>
            <a:ext cx="1143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Sachsen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"/>
          <p:cNvSpPr txBox="1"/>
          <p:nvPr/>
        </p:nvSpPr>
        <p:spPr>
          <a:xfrm>
            <a:off x="5943600" y="4379400"/>
            <a:ext cx="1143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Sachsen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"/>
          <p:cNvSpPr txBox="1"/>
          <p:nvPr/>
        </p:nvSpPr>
        <p:spPr>
          <a:xfrm>
            <a:off x="5943600" y="4682880"/>
            <a:ext cx="1828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Rheinland-Pfalz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"/>
          <p:cNvSpPr txBox="1"/>
          <p:nvPr/>
        </p:nvSpPr>
        <p:spPr>
          <a:xfrm>
            <a:off x="0" y="5029200"/>
            <a:ext cx="1828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Rheinland-Pfalz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"/>
          <p:cNvSpPr txBox="1"/>
          <p:nvPr/>
        </p:nvSpPr>
        <p:spPr>
          <a:xfrm>
            <a:off x="5943600" y="5029200"/>
            <a:ext cx="1143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Saarland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"/>
          <p:cNvSpPr txBox="1"/>
          <p:nvPr/>
        </p:nvSpPr>
        <p:spPr>
          <a:xfrm>
            <a:off x="228600" y="5597280"/>
            <a:ext cx="1143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Saarland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"/>
          <p:cNvSpPr txBox="1"/>
          <p:nvPr/>
        </p:nvSpPr>
        <p:spPr>
          <a:xfrm>
            <a:off x="5943600" y="5368680"/>
            <a:ext cx="2286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Baden-Württemberg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"/>
          <p:cNvSpPr txBox="1"/>
          <p:nvPr/>
        </p:nvSpPr>
        <p:spPr>
          <a:xfrm>
            <a:off x="228600" y="6054480"/>
            <a:ext cx="2286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Baden-Württemberg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"/>
          <p:cNvSpPr txBox="1"/>
          <p:nvPr/>
        </p:nvSpPr>
        <p:spPr>
          <a:xfrm>
            <a:off x="5943600" y="5715000"/>
            <a:ext cx="914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Bayern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"/>
          <p:cNvSpPr txBox="1"/>
          <p:nvPr/>
        </p:nvSpPr>
        <p:spPr>
          <a:xfrm>
            <a:off x="3200400" y="5943600"/>
            <a:ext cx="914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Bayern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"/>
          <p:cNvSpPr txBox="1"/>
          <p:nvPr/>
        </p:nvSpPr>
        <p:spPr>
          <a:xfrm>
            <a:off x="5959800" y="4127400"/>
            <a:ext cx="1371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Thüringen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"/>
          <p:cNvSpPr txBox="1"/>
          <p:nvPr/>
        </p:nvSpPr>
        <p:spPr>
          <a:xfrm>
            <a:off x="5029560" y="1407600"/>
            <a:ext cx="48006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13 med stora ytor; 3 stadsstater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"/>
          <p:cNvSpPr txBox="1"/>
          <p:nvPr/>
        </p:nvSpPr>
        <p:spPr>
          <a:xfrm>
            <a:off x="5668200" y="6475680"/>
            <a:ext cx="1153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Hamburg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"/>
          <p:cNvSpPr txBox="1"/>
          <p:nvPr/>
        </p:nvSpPr>
        <p:spPr>
          <a:xfrm>
            <a:off x="5655600" y="6234480"/>
            <a:ext cx="1009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Berlin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"/>
          <p:cNvSpPr txBox="1"/>
          <p:nvPr/>
        </p:nvSpPr>
        <p:spPr>
          <a:xfrm>
            <a:off x="5655960" y="6763680"/>
            <a:ext cx="1009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Bremen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"/>
          <p:cNvSpPr txBox="1"/>
          <p:nvPr/>
        </p:nvSpPr>
        <p:spPr>
          <a:xfrm>
            <a:off x="4332600" y="3082680"/>
            <a:ext cx="925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Berlin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"/>
          <p:cNvSpPr txBox="1"/>
          <p:nvPr/>
        </p:nvSpPr>
        <p:spPr>
          <a:xfrm>
            <a:off x="2696400" y="2132280"/>
            <a:ext cx="1153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Hamburg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"/>
          <p:cNvSpPr txBox="1"/>
          <p:nvPr/>
        </p:nvSpPr>
        <p:spPr>
          <a:xfrm>
            <a:off x="1828800" y="2396880"/>
            <a:ext cx="1009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Bremen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"/>
          <p:cNvSpPr txBox="1"/>
          <p:nvPr/>
        </p:nvSpPr>
        <p:spPr>
          <a:xfrm>
            <a:off x="2057760" y="411120"/>
            <a:ext cx="5257800" cy="1001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Tyskland: förbrytarnas land under 2:a världskriget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"/>
          <p:cNvSpPr txBox="1"/>
          <p:nvPr/>
        </p:nvSpPr>
        <p:spPr>
          <a:xfrm>
            <a:off x="1427400" y="1696320"/>
            <a:ext cx="71622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I Västtyskland gjordes / görs försök att göra upp med det förflutna, att bearbeta historien om andra världskriget och nazistiden.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"/>
          <p:cNvSpPr txBox="1"/>
          <p:nvPr/>
        </p:nvSpPr>
        <p:spPr>
          <a:xfrm>
            <a:off x="1371600" y="2598120"/>
            <a:ext cx="7772400" cy="37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I skolan är tiden 1933-1945 det viktigaste som lärs ut på historietimmarna.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"/>
          <p:cNvSpPr txBox="1"/>
          <p:nvPr/>
        </p:nvSpPr>
        <p:spPr>
          <a:xfrm>
            <a:off x="1371600" y="3283920"/>
            <a:ext cx="77724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Framför allt efter 1968 finns det en stor majoritet som vill bibehålla och förstärka demokratin. Man ifrågasätter den inte. Åtminstone officiellt.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"/>
          <p:cNvSpPr txBox="1"/>
          <p:nvPr/>
        </p:nvSpPr>
        <p:spPr>
          <a:xfrm>
            <a:off x="1371600" y="4114800"/>
            <a:ext cx="77724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I Östtyskland hade den uppgörelsen inte samma betydelse. Den officiella versionen var: Vi är kommunister, således var vi motståndare till Hitler.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"/>
          <p:cNvSpPr txBox="1"/>
          <p:nvPr/>
        </p:nvSpPr>
        <p:spPr>
          <a:xfrm>
            <a:off x="1371600" y="5112720"/>
            <a:ext cx="77724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Efter återföreningen, hade nynazisterna från början relativt stora framgångar i den nya förbundsstaterna.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"/>
          <p:cNvSpPr txBox="1"/>
          <p:nvPr/>
        </p:nvSpPr>
        <p:spPr>
          <a:xfrm>
            <a:off x="1371600" y="5869080"/>
            <a:ext cx="8001000" cy="37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Ännu idag har AfD mycket större framgång i det gamla DDR än här i väst.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29" dur="indefinite" restart="never" nodeType="tmRoot">
          <p:childTnLst>
            <p:seq>
              <p:cTn id="630" dur="indefinite" nodeType="mainSeq">
                <p:childTnLst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"/>
          <p:cNvSpPr txBox="1"/>
          <p:nvPr/>
        </p:nvSpPr>
        <p:spPr>
          <a:xfrm>
            <a:off x="2802600" y="228600"/>
            <a:ext cx="45126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Tyskland: ett enat land efter 1990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"/>
          <p:cNvSpPr txBox="1"/>
          <p:nvPr/>
        </p:nvSpPr>
        <p:spPr>
          <a:xfrm>
            <a:off x="2743200" y="698400"/>
            <a:ext cx="45720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Men också efter 1990 konservativt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"/>
          <p:cNvSpPr txBox="1"/>
          <p:nvPr/>
        </p:nvSpPr>
        <p:spPr>
          <a:xfrm>
            <a:off x="986400" y="1537200"/>
            <a:ext cx="2044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Skolsystemet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"/>
          <p:cNvSpPr txBox="1"/>
          <p:nvPr/>
        </p:nvSpPr>
        <p:spPr>
          <a:xfrm>
            <a:off x="984960" y="1937160"/>
            <a:ext cx="440136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Tidig sortering efter 4:e klass (i Bayern).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"/>
          <p:cNvSpPr txBox="1"/>
          <p:nvPr/>
        </p:nvSpPr>
        <p:spPr>
          <a:xfrm>
            <a:off x="986400" y="2275200"/>
            <a:ext cx="44841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Strikt uppdelning mellan olika skolformer.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"/>
          <p:cNvSpPr txBox="1"/>
          <p:nvPr/>
        </p:nvSpPr>
        <p:spPr>
          <a:xfrm>
            <a:off x="986400" y="2559600"/>
            <a:ext cx="5450400" cy="385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800" spc="-1" strike="noStrike">
                <a:solidFill>
                  <a:srgbClr val="000000"/>
                </a:solidFill>
                <a:latin typeface="Arial"/>
              </a:rPr>
              <a:t>Fördel: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 tidig specialisering, hög nivå på gymnasiet.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"/>
          <p:cNvSpPr txBox="1"/>
          <p:nvPr/>
        </p:nvSpPr>
        <p:spPr>
          <a:xfrm>
            <a:off x="984960" y="3041280"/>
            <a:ext cx="38736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Familj och könsroller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"/>
          <p:cNvSpPr txBox="1"/>
          <p:nvPr/>
        </p:nvSpPr>
        <p:spPr>
          <a:xfrm>
            <a:off x="986400" y="3462480"/>
            <a:ext cx="6400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Länge fokus på ”Ehe und Familie” som kärna i Grundgesetz.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"/>
          <p:cNvSpPr txBox="1"/>
          <p:nvPr/>
        </p:nvSpPr>
        <p:spPr>
          <a:xfrm>
            <a:off x="986400" y="3786480"/>
            <a:ext cx="7243200" cy="40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Tradition att mammor ofta stannar hemma längre (”Hausfrauenehe”)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"/>
          <p:cNvSpPr txBox="1"/>
          <p:nvPr/>
        </p:nvSpPr>
        <p:spPr>
          <a:xfrm>
            <a:off x="986400" y="4114800"/>
            <a:ext cx="7700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Fördel: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 stark betoning av familjegemenskap, generösa skydd för mödrar.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"/>
          <p:cNvSpPr txBox="1"/>
          <p:nvPr/>
        </p:nvSpPr>
        <p:spPr>
          <a:xfrm>
            <a:off x="986400" y="4554000"/>
            <a:ext cx="24800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Religionens roll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"/>
          <p:cNvSpPr txBox="1"/>
          <p:nvPr/>
        </p:nvSpPr>
        <p:spPr>
          <a:xfrm>
            <a:off x="986400" y="4993200"/>
            <a:ext cx="7243200" cy="40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Religionsundervisning obligatorisk i skolan (med möjlighet till ”Ethik”).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"/>
          <p:cNvSpPr txBox="1"/>
          <p:nvPr/>
        </p:nvSpPr>
        <p:spPr>
          <a:xfrm>
            <a:off x="4343400" y="1143000"/>
            <a:ext cx="16002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Fördelar!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"/>
          <p:cNvSpPr txBox="1"/>
          <p:nvPr/>
        </p:nvSpPr>
        <p:spPr>
          <a:xfrm>
            <a:off x="986400" y="5270400"/>
            <a:ext cx="4728600" cy="40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Kirchensteuer (kyrkoskatt) finns fortfarande.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"/>
          <p:cNvSpPr txBox="1"/>
          <p:nvPr/>
        </p:nvSpPr>
        <p:spPr>
          <a:xfrm>
            <a:off x="986400" y="5573880"/>
            <a:ext cx="8843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Fördel: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 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kyrkorna driver många sociala verksamheter (sjukhus, skolor, välgörenhet).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"/>
          <p:cNvSpPr txBox="1"/>
          <p:nvPr/>
        </p:nvSpPr>
        <p:spPr>
          <a:xfrm>
            <a:off x="986760" y="5994000"/>
            <a:ext cx="427104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Föreningsliv och traditioner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"/>
          <p:cNvSpPr txBox="1"/>
          <p:nvPr/>
        </p:nvSpPr>
        <p:spPr>
          <a:xfrm>
            <a:off x="999000" y="6457680"/>
            <a:ext cx="7916400" cy="40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Schützenvereine, Trachtenvereine, Karneval … starka lokala traditioner.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"/>
          <p:cNvSpPr txBox="1"/>
          <p:nvPr/>
        </p:nvSpPr>
        <p:spPr>
          <a:xfrm>
            <a:off x="986400" y="4993200"/>
            <a:ext cx="7243200" cy="40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Religionsundervisning obligatorisk i skolan (med möjlighet till ”Ethik”).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"/>
          <p:cNvSpPr txBox="1"/>
          <p:nvPr/>
        </p:nvSpPr>
        <p:spPr>
          <a:xfrm>
            <a:off x="986400" y="6786000"/>
            <a:ext cx="61761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de-DE" sz="1800" spc="-1" strike="noStrike">
                <a:solidFill>
                  <a:srgbClr val="000000"/>
                </a:solidFill>
                <a:latin typeface="Arial"/>
              </a:rPr>
              <a:t>Fördel: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stark social sammanhållning i byar och småstäder.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5" dur="indefinite" restart="never" nodeType="tmRoot">
          <p:childTnLst>
            <p:seq>
              <p:cTn id="656" dur="indefinite" nodeType="mainSeq">
                <p:childTnLst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5" fill="hold">
                      <p:stCondLst>
                        <p:cond delay="indefinite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"/>
          <p:cNvSpPr txBox="1"/>
          <p:nvPr/>
        </p:nvSpPr>
        <p:spPr>
          <a:xfrm>
            <a:off x="2802600" y="228960"/>
            <a:ext cx="45126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Tyskland: ett enat land efter 1990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"/>
          <p:cNvSpPr txBox="1"/>
          <p:nvPr/>
        </p:nvSpPr>
        <p:spPr>
          <a:xfrm>
            <a:off x="2743200" y="698760"/>
            <a:ext cx="45720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Men också efter 1990 konservativt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"/>
          <p:cNvSpPr txBox="1"/>
          <p:nvPr/>
        </p:nvSpPr>
        <p:spPr>
          <a:xfrm>
            <a:off x="986400" y="1465560"/>
            <a:ext cx="24426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Politiskt system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"/>
          <p:cNvSpPr txBox="1"/>
          <p:nvPr/>
        </p:nvSpPr>
        <p:spPr>
          <a:xfrm>
            <a:off x="984960" y="1865520"/>
            <a:ext cx="6101640" cy="348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Stabilitet genom stora ”Volksparteien” (CDU/CSU, SPD).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"/>
          <p:cNvSpPr txBox="1"/>
          <p:nvPr/>
        </p:nvSpPr>
        <p:spPr>
          <a:xfrm>
            <a:off x="986400" y="2167560"/>
            <a:ext cx="4042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Konstitutionen mycket svår att ändra.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"/>
          <p:cNvSpPr txBox="1"/>
          <p:nvPr/>
        </p:nvSpPr>
        <p:spPr>
          <a:xfrm>
            <a:off x="986400" y="2487960"/>
            <a:ext cx="6100200" cy="375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Fördel: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säkerhet, långsiktighet, få snabba kast i politiken.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"/>
          <p:cNvSpPr txBox="1"/>
          <p:nvPr/>
        </p:nvSpPr>
        <p:spPr>
          <a:xfrm>
            <a:off x="4343400" y="1143360"/>
            <a:ext cx="16002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Fördelar!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"/>
          <p:cNvSpPr txBox="1"/>
          <p:nvPr/>
        </p:nvSpPr>
        <p:spPr>
          <a:xfrm>
            <a:off x="986400" y="2971800"/>
            <a:ext cx="1756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Ekonomiskt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"/>
          <p:cNvSpPr txBox="1"/>
          <p:nvPr/>
        </p:nvSpPr>
        <p:spPr>
          <a:xfrm>
            <a:off x="984960" y="3393000"/>
            <a:ext cx="6787440" cy="385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Starkt fokus på industrin, ”Mittelstand” och långsiktiga relationer.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"/>
          <p:cNvSpPr txBox="1"/>
          <p:nvPr/>
        </p:nvSpPr>
        <p:spPr>
          <a:xfrm>
            <a:off x="986400" y="3702960"/>
            <a:ext cx="8614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Fördel: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stabil arbetsmarknad, låg ungdomsarbetslöshet jämfört med andra länder.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"/>
          <p:cNvSpPr txBox="1"/>
          <p:nvPr/>
        </p:nvSpPr>
        <p:spPr>
          <a:xfrm>
            <a:off x="986400" y="4127400"/>
            <a:ext cx="4271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Kulturminnen och bevarande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"/>
          <p:cNvSpPr txBox="1"/>
          <p:nvPr/>
        </p:nvSpPr>
        <p:spPr>
          <a:xfrm>
            <a:off x="984960" y="4548600"/>
            <a:ext cx="72446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S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tor vikt vid att bevara historiska byggnader, traditionella stadsbilder.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"/>
          <p:cNvSpPr txBox="1"/>
          <p:nvPr/>
        </p:nvSpPr>
        <p:spPr>
          <a:xfrm>
            <a:off x="986400" y="4943160"/>
            <a:ext cx="6100200" cy="375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Fördel: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rika kulturlandskap, turism, identitet.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"/>
          <p:cNvSpPr txBox="1"/>
          <p:nvPr/>
        </p:nvSpPr>
        <p:spPr>
          <a:xfrm>
            <a:off x="986760" y="2487960"/>
            <a:ext cx="6100200" cy="375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Fördel: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säkerhet, långsiktighet, få snabba kast i politiken.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"/>
          <p:cNvSpPr txBox="1"/>
          <p:nvPr/>
        </p:nvSpPr>
        <p:spPr>
          <a:xfrm>
            <a:off x="986400" y="5450400"/>
            <a:ext cx="42714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Livsmedelstillverkning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"/>
          <p:cNvSpPr txBox="1"/>
          <p:nvPr/>
        </p:nvSpPr>
        <p:spPr>
          <a:xfrm>
            <a:off x="984960" y="5871600"/>
            <a:ext cx="83876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S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tor vikt vid att bevara traditionella, hantverkliga tillverningar av tex: bröd, öl, vin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"/>
          <p:cNvSpPr txBox="1"/>
          <p:nvPr/>
        </p:nvSpPr>
        <p:spPr>
          <a:xfrm>
            <a:off x="986400" y="6266160"/>
            <a:ext cx="7243200" cy="375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Fördel: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Bitstream Vera Sans"/>
              </a:rPr>
              <a:t>livsmedlen behåller sin traditonella smak och hälsosamhet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03" dur="indefinite" restart="never" nodeType="tmRoot">
          <p:childTnLst>
            <p:seq>
              <p:cTn id="704" dur="indefinite" nodeType="mainSeq">
                <p:childTnLst>
                  <p:par>
                    <p:cTn id="705" fill="hold">
                      <p:stCondLst>
                        <p:cond delay="indefinite"/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"/>
          <p:cNvSpPr txBox="1"/>
          <p:nvPr/>
        </p:nvSpPr>
        <p:spPr>
          <a:xfrm>
            <a:off x="2802600" y="228600"/>
            <a:ext cx="45126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Tyskland: ett enat land efter 1990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"/>
          <p:cNvSpPr txBox="1"/>
          <p:nvPr/>
        </p:nvSpPr>
        <p:spPr>
          <a:xfrm>
            <a:off x="2743200" y="554400"/>
            <a:ext cx="45720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Men också efter 1990 konservativt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"/>
          <p:cNvSpPr txBox="1"/>
          <p:nvPr/>
        </p:nvSpPr>
        <p:spPr>
          <a:xfrm>
            <a:off x="986400" y="1213200"/>
            <a:ext cx="2044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Skolsystemet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"/>
          <p:cNvSpPr txBox="1"/>
          <p:nvPr/>
        </p:nvSpPr>
        <p:spPr>
          <a:xfrm>
            <a:off x="984960" y="1613160"/>
            <a:ext cx="4501440" cy="34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Tidig sortering förstärker sociala skillnader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"/>
          <p:cNvSpPr txBox="1"/>
          <p:nvPr/>
        </p:nvSpPr>
        <p:spPr>
          <a:xfrm>
            <a:off x="986400" y="1951200"/>
            <a:ext cx="44841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Inklusion är mycket svår och lyckas sällan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"/>
          <p:cNvSpPr txBox="1"/>
          <p:nvPr/>
        </p:nvSpPr>
        <p:spPr>
          <a:xfrm>
            <a:off x="984960" y="2357280"/>
            <a:ext cx="31298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Familj och könsroller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"/>
          <p:cNvSpPr txBox="1"/>
          <p:nvPr/>
        </p:nvSpPr>
        <p:spPr>
          <a:xfrm>
            <a:off x="986400" y="2778480"/>
            <a:ext cx="5871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Svårt att få ihop yrke och familj framför allt för kvinnorna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"/>
          <p:cNvSpPr txBox="1"/>
          <p:nvPr/>
        </p:nvSpPr>
        <p:spPr>
          <a:xfrm>
            <a:off x="948960" y="3153600"/>
            <a:ext cx="24800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Religionens roll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"/>
          <p:cNvSpPr txBox="1"/>
          <p:nvPr/>
        </p:nvSpPr>
        <p:spPr>
          <a:xfrm>
            <a:off x="4343400" y="963000"/>
            <a:ext cx="16002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Nackdelar!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"/>
          <p:cNvSpPr txBox="1"/>
          <p:nvPr/>
        </p:nvSpPr>
        <p:spPr>
          <a:xfrm>
            <a:off x="986400" y="3538800"/>
            <a:ext cx="6557400" cy="40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Kyrkans makt är stor, fast den i sig inte är demokratiskt ordnad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"/>
          <p:cNvSpPr txBox="1"/>
          <p:nvPr/>
        </p:nvSpPr>
        <p:spPr>
          <a:xfrm>
            <a:off x="986400" y="3924000"/>
            <a:ext cx="24426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Politiskt system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"/>
          <p:cNvSpPr txBox="1"/>
          <p:nvPr/>
        </p:nvSpPr>
        <p:spPr>
          <a:xfrm>
            <a:off x="986400" y="4330080"/>
            <a:ext cx="40428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Långsamma förändringsprocesser.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"/>
          <p:cNvSpPr txBox="1"/>
          <p:nvPr/>
        </p:nvSpPr>
        <p:spPr>
          <a:xfrm>
            <a:off x="986400" y="4654080"/>
            <a:ext cx="86148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Nödvändiga reformer (Klimatförändring, försvarssäkerhet, demografisk förändring)</a:t>
            </a:r>
            <a:br>
              <a:rPr sz="1800"/>
            </a:b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är svåra att genomföra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"/>
          <p:cNvSpPr txBox="1"/>
          <p:nvPr/>
        </p:nvSpPr>
        <p:spPr>
          <a:xfrm>
            <a:off x="986400" y="4654440"/>
            <a:ext cx="86148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Nödvändiga reformer (Klimatförändring, försvarssäkerhet, demografisk förändring)</a:t>
            </a:r>
            <a:br>
              <a:rPr sz="1800"/>
            </a:b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är svåra att genomföra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"/>
          <p:cNvSpPr txBox="1"/>
          <p:nvPr/>
        </p:nvSpPr>
        <p:spPr>
          <a:xfrm>
            <a:off x="986400" y="5704200"/>
            <a:ext cx="1756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Ekonomiskt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"/>
          <p:cNvSpPr txBox="1"/>
          <p:nvPr/>
        </p:nvSpPr>
        <p:spPr>
          <a:xfrm>
            <a:off x="986400" y="5231880"/>
            <a:ext cx="2442600" cy="40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Överdriven byråkrati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"/>
          <p:cNvSpPr txBox="1"/>
          <p:nvPr/>
        </p:nvSpPr>
        <p:spPr>
          <a:xfrm>
            <a:off x="914400" y="6169680"/>
            <a:ext cx="6629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Stelbenta regler, svårt för nya branscher att etablera sig snabbt.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"/>
          <p:cNvSpPr txBox="1"/>
          <p:nvPr/>
        </p:nvSpPr>
        <p:spPr>
          <a:xfrm>
            <a:off x="914400" y="6557400"/>
            <a:ext cx="3429000" cy="40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Även här: överdriven byråkrati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41" dur="indefinite" restart="never" nodeType="tmRoot">
          <p:childTnLst>
            <p:seq>
              <p:cTn id="742" dur="indefinite" nodeType="mainSeq">
                <p:childTnLst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5" fill="hold">
                      <p:stCondLst>
                        <p:cond delay="indefinite"/>
                      </p:stCondLst>
                      <p:childTnLst>
                        <p:par>
                          <p:cTn id="756" fill="hold">
                            <p:stCondLst>
                              <p:cond delay="0"/>
                            </p:stCondLst>
                            <p:childTnLst>
                              <p:par>
                                <p:cTn id="7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1" fill="hold">
                      <p:stCondLst>
                        <p:cond delay="indefinite"/>
                      </p:stCondLst>
                      <p:childTnLst>
                        <p:par>
                          <p:cTn id="762" fill="hold">
                            <p:stCondLst>
                              <p:cond delay="0"/>
                            </p:stCondLst>
                            <p:childTnLst>
                              <p:par>
                                <p:cTn id="7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7" fill="hold">
                      <p:stCondLst>
                        <p:cond delay="indefinite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"/>
          <p:cNvSpPr txBox="1"/>
          <p:nvPr/>
        </p:nvSpPr>
        <p:spPr>
          <a:xfrm>
            <a:off x="2802600" y="228600"/>
            <a:ext cx="45126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Tyskland: ett enat land efter 1990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"/>
          <p:cNvSpPr txBox="1"/>
          <p:nvPr/>
        </p:nvSpPr>
        <p:spPr>
          <a:xfrm>
            <a:off x="2743200" y="554400"/>
            <a:ext cx="45720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Men också efter 1990 konservativt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"/>
          <p:cNvSpPr txBox="1"/>
          <p:nvPr/>
        </p:nvSpPr>
        <p:spPr>
          <a:xfrm>
            <a:off x="986400" y="1537200"/>
            <a:ext cx="2044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Digitalisering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"/>
          <p:cNvSpPr txBox="1"/>
          <p:nvPr/>
        </p:nvSpPr>
        <p:spPr>
          <a:xfrm>
            <a:off x="984960" y="1937160"/>
            <a:ext cx="72446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långsam utbyggnad av bredband, e-förvaltning och digitala tjänster.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"/>
          <p:cNvSpPr txBox="1"/>
          <p:nvPr/>
        </p:nvSpPr>
        <p:spPr>
          <a:xfrm>
            <a:off x="986400" y="2275200"/>
            <a:ext cx="2442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(jämfört med Sverige)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"/>
          <p:cNvSpPr txBox="1"/>
          <p:nvPr/>
        </p:nvSpPr>
        <p:spPr>
          <a:xfrm>
            <a:off x="986400" y="3171600"/>
            <a:ext cx="31298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Betalningsvanor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"/>
          <p:cNvSpPr txBox="1"/>
          <p:nvPr/>
        </p:nvSpPr>
        <p:spPr>
          <a:xfrm>
            <a:off x="986400" y="3520800"/>
            <a:ext cx="9072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Stark preferens för kontantbetalning, långsam spridning av kort och mobila betalningar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"/>
          <p:cNvSpPr txBox="1"/>
          <p:nvPr/>
        </p:nvSpPr>
        <p:spPr>
          <a:xfrm>
            <a:off x="986400" y="4572000"/>
            <a:ext cx="1828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i="1" lang="de-DE" sz="2400" spc="-1" strike="noStrike">
                <a:solidFill>
                  <a:srgbClr val="000000"/>
                </a:solidFill>
                <a:latin typeface="Arial"/>
              </a:rPr>
              <a:t>Småpengar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"/>
          <p:cNvSpPr txBox="1"/>
          <p:nvPr/>
        </p:nvSpPr>
        <p:spPr>
          <a:xfrm>
            <a:off x="4343400" y="963000"/>
            <a:ext cx="16002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Nackdelar!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"/>
          <p:cNvSpPr txBox="1"/>
          <p:nvPr/>
        </p:nvSpPr>
        <p:spPr>
          <a:xfrm>
            <a:off x="986400" y="4957200"/>
            <a:ext cx="6557400" cy="40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behållande av 1-, 2- och 5-centmynt, trots lågt praktiskt värde.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"/>
          <p:cNvSpPr txBox="1"/>
          <p:nvPr/>
        </p:nvSpPr>
        <p:spPr>
          <a:xfrm>
            <a:off x="986400" y="3808800"/>
            <a:ext cx="2442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(jämfört med Sverige)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87" dur="indefinite" restart="never" nodeType="tmRoot">
          <p:childTnLst>
            <p:seq>
              <p:cTn id="788" dur="indefinite" nodeType="mainSeq">
                <p:childTnLst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"/>
          <p:cNvSpPr txBox="1"/>
          <p:nvPr/>
        </p:nvSpPr>
        <p:spPr>
          <a:xfrm>
            <a:off x="2802960" y="228960"/>
            <a:ext cx="245484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Tillbaka till Bayern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8" name="" descr=""/>
          <p:cNvPicPr/>
          <p:nvPr/>
        </p:nvPicPr>
        <p:blipFill>
          <a:blip r:embed="rId1"/>
          <a:stretch/>
        </p:blipFill>
        <p:spPr>
          <a:xfrm>
            <a:off x="457200" y="1143000"/>
            <a:ext cx="2987280" cy="685800"/>
          </a:xfrm>
          <a:prstGeom prst="rect">
            <a:avLst/>
          </a:prstGeom>
          <a:ln w="0">
            <a:noFill/>
          </a:ln>
        </p:spPr>
      </p:pic>
      <p:sp>
        <p:nvSpPr>
          <p:cNvPr id="429" name=""/>
          <p:cNvSpPr txBox="1"/>
          <p:nvPr/>
        </p:nvSpPr>
        <p:spPr>
          <a:xfrm>
            <a:off x="3717360" y="1227600"/>
            <a:ext cx="382644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Har regerat Bayern sen 1946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"/>
          <p:cNvSpPr txBox="1"/>
          <p:nvPr/>
        </p:nvSpPr>
        <p:spPr>
          <a:xfrm>
            <a:off x="3717360" y="1574280"/>
            <a:ext cx="451224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ett litet undantag 54-57, en socialdemokret (Hoegner)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"/>
          <p:cNvSpPr txBox="1"/>
          <p:nvPr/>
        </p:nvSpPr>
        <p:spPr>
          <a:xfrm>
            <a:off x="1828800" y="2286000"/>
            <a:ext cx="336924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Sedan 2018 Markus Söder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2" name="" descr=""/>
          <p:cNvPicPr/>
          <p:nvPr/>
        </p:nvPicPr>
        <p:blipFill>
          <a:blip r:embed="rId2"/>
          <a:stretch/>
        </p:blipFill>
        <p:spPr>
          <a:xfrm>
            <a:off x="5617440" y="2105280"/>
            <a:ext cx="952200" cy="866520"/>
          </a:xfrm>
          <a:prstGeom prst="rect">
            <a:avLst/>
          </a:prstGeom>
          <a:ln w="0">
            <a:noFill/>
          </a:ln>
        </p:spPr>
      </p:pic>
      <p:sp>
        <p:nvSpPr>
          <p:cNvPr id="433" name=""/>
          <p:cNvSpPr txBox="1"/>
          <p:nvPr/>
        </p:nvSpPr>
        <p:spPr>
          <a:xfrm>
            <a:off x="2117160" y="3200400"/>
            <a:ext cx="496944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Ännu konservativare än övriga Tyskland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"/>
          <p:cNvSpPr txBox="1"/>
          <p:nvPr/>
        </p:nvSpPr>
        <p:spPr>
          <a:xfrm>
            <a:off x="2286000" y="4390200"/>
            <a:ext cx="1600200" cy="41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Traditioner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"/>
          <p:cNvSpPr txBox="1"/>
          <p:nvPr/>
        </p:nvSpPr>
        <p:spPr>
          <a:xfrm>
            <a:off x="2286000" y="4916880"/>
            <a:ext cx="11430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Kyrkan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"/>
          <p:cNvSpPr txBox="1"/>
          <p:nvPr/>
        </p:nvSpPr>
        <p:spPr>
          <a:xfrm>
            <a:off x="2286000" y="5533200"/>
            <a:ext cx="11430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Fester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"/>
          <p:cNvSpPr txBox="1"/>
          <p:nvPr/>
        </p:nvSpPr>
        <p:spPr>
          <a:xfrm>
            <a:off x="2286000" y="6111000"/>
            <a:ext cx="18288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Skolsystemet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"/>
          <p:cNvSpPr txBox="1"/>
          <p:nvPr/>
        </p:nvSpPr>
        <p:spPr>
          <a:xfrm>
            <a:off x="2286000" y="3886200"/>
            <a:ext cx="2057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Företagskultur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1" dur="indefinite" restart="never" nodeType="tmRoot">
          <p:childTnLst>
            <p:seq>
              <p:cTn id="812" dur="indefinite" nodeType="mainSeq">
                <p:childTnLst>
                  <p:par>
                    <p:cTn id="813" fill="hold">
                      <p:stCondLst>
                        <p:cond delay="indefinite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7" fill="hold">
                      <p:stCondLst>
                        <p:cond delay="indefinite"/>
                      </p:stCondLst>
                      <p:childTnLst>
                        <p:par>
                          <p:cTn id="818" fill="hold">
                            <p:stCondLst>
                              <p:cond delay="0"/>
                            </p:stCondLst>
                            <p:childTnLst>
                              <p:par>
                                <p:cTn id="8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1" fill="hold">
                      <p:stCondLst>
                        <p:cond delay="indefinite"/>
                      </p:stCondLst>
                      <p:childTnLst>
                        <p:par>
                          <p:cTn id="822" fill="hold">
                            <p:stCondLst>
                              <p:cond delay="0"/>
                            </p:stCondLst>
                            <p:childTnLst>
                              <p:par>
                                <p:cTn id="8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3" fill="hold">
                      <p:stCondLst>
                        <p:cond delay="indefinite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7" fill="hold">
                      <p:stCondLst>
                        <p:cond delay="indefinite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1" fill="hold">
                      <p:stCondLst>
                        <p:cond delay="indefinite"/>
                      </p:stCondLst>
                      <p:childTnLst>
                        <p:par>
                          <p:cTn id="842" fill="hold">
                            <p:stCondLst>
                              <p:cond delay="0"/>
                            </p:stCondLst>
                            <p:childTnLst>
                              <p:par>
                                <p:cTn id="8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5" fill="hold">
                      <p:stCondLst>
                        <p:cond delay="indefinite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9" fill="hold">
                      <p:stCondLst>
                        <p:cond delay="indefinite"/>
                      </p:stCondLst>
                      <p:childTnLst>
                        <p:par>
                          <p:cTn id="850" fill="hold">
                            <p:stCondLst>
                              <p:cond delay="0"/>
                            </p:stCondLst>
                            <p:childTnLst>
                              <p:par>
                                <p:cTn id="8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3" fill="hold">
                      <p:stCondLst>
                        <p:cond delay="indefinite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"/>
          <p:cNvSpPr txBox="1"/>
          <p:nvPr/>
        </p:nvSpPr>
        <p:spPr>
          <a:xfrm>
            <a:off x="2803320" y="349920"/>
            <a:ext cx="405468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Tyskland och utlänningsfrågan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0" name="" descr=""/>
          <p:cNvPicPr/>
          <p:nvPr/>
        </p:nvPicPr>
        <p:blipFill>
          <a:blip r:embed="rId1"/>
          <a:srcRect l="0" t="7819" r="0" b="27426"/>
          <a:stretch/>
        </p:blipFill>
        <p:spPr>
          <a:xfrm>
            <a:off x="1261080" y="914400"/>
            <a:ext cx="6739920" cy="617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" descr=""/>
          <p:cNvPicPr/>
          <p:nvPr/>
        </p:nvPicPr>
        <p:blipFill>
          <a:blip r:embed="rId1"/>
          <a:stretch/>
        </p:blipFill>
        <p:spPr>
          <a:xfrm>
            <a:off x="1889280" y="3198960"/>
            <a:ext cx="5425920" cy="4116240"/>
          </a:xfrm>
          <a:prstGeom prst="rect">
            <a:avLst/>
          </a:prstGeom>
          <a:ln w="0">
            <a:noFill/>
          </a:ln>
        </p:spPr>
      </p:pic>
      <p:sp>
        <p:nvSpPr>
          <p:cNvPr id="442" name=""/>
          <p:cNvSpPr txBox="1"/>
          <p:nvPr/>
        </p:nvSpPr>
        <p:spPr>
          <a:xfrm>
            <a:off x="2803320" y="385920"/>
            <a:ext cx="405468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Tyskland och utlänningsfrågan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"/>
          <p:cNvSpPr txBox="1"/>
          <p:nvPr/>
        </p:nvSpPr>
        <p:spPr>
          <a:xfrm>
            <a:off x="2515680" y="1492200"/>
            <a:ext cx="479952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1945–1950-talet – flykt och fördrivning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"/>
          <p:cNvSpPr txBox="1"/>
          <p:nvPr/>
        </p:nvSpPr>
        <p:spPr>
          <a:xfrm>
            <a:off x="3657600" y="915120"/>
            <a:ext cx="182880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Invandringen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"/>
          <p:cNvSpPr txBox="1"/>
          <p:nvPr/>
        </p:nvSpPr>
        <p:spPr>
          <a:xfrm>
            <a:off x="1442160" y="1926000"/>
            <a:ext cx="67874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Miljontals tyskar fördrevs från östtyska områden och slog sig ner i Väst- och Östtyskland.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"/>
          <p:cNvSpPr txBox="1"/>
          <p:nvPr/>
        </p:nvSpPr>
        <p:spPr>
          <a:xfrm>
            <a:off x="1828800" y="2527200"/>
            <a:ext cx="61016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Många inhemska tyskar visar stor skeptisism i början,</a:t>
            </a:r>
            <a:br>
              <a:rPr sz="1800"/>
            </a:b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men integreringen går fort, invandrarna är ju tyskar.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"/>
          <p:cNvSpPr txBox="1"/>
          <p:nvPr/>
        </p:nvSpPr>
        <p:spPr>
          <a:xfrm>
            <a:off x="2803320" y="386280"/>
            <a:ext cx="405468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Tyskland och utlänningsfrågan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"/>
          <p:cNvSpPr txBox="1"/>
          <p:nvPr/>
        </p:nvSpPr>
        <p:spPr>
          <a:xfrm>
            <a:off x="2971800" y="1600200"/>
            <a:ext cx="342792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1950–1973 – Gastarbeiter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"/>
          <p:cNvSpPr txBox="1"/>
          <p:nvPr/>
        </p:nvSpPr>
        <p:spPr>
          <a:xfrm>
            <a:off x="3657600" y="915480"/>
            <a:ext cx="182880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Invandringen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"/>
          <p:cNvSpPr txBox="1"/>
          <p:nvPr/>
        </p:nvSpPr>
        <p:spPr>
          <a:xfrm>
            <a:off x="1600200" y="2140920"/>
            <a:ext cx="67874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Arbetskraftsinvandring från Italien, Spanien, Grekland, Turkiet och Jugoslavien för att täcka industrins behov.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"/>
          <p:cNvSpPr txBox="1"/>
          <p:nvPr/>
        </p:nvSpPr>
        <p:spPr>
          <a:xfrm>
            <a:off x="2356560" y="2971800"/>
            <a:ext cx="4730040" cy="37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Många är nuförtiden mycket intergrerade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"/>
          <p:cNvSpPr txBox="1"/>
          <p:nvPr/>
        </p:nvSpPr>
        <p:spPr>
          <a:xfrm>
            <a:off x="1670760" y="3429000"/>
            <a:ext cx="56444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Invandrarna för med sig mycket av sina traditioner.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"/>
          <p:cNvSpPr txBox="1"/>
          <p:nvPr/>
        </p:nvSpPr>
        <p:spPr>
          <a:xfrm>
            <a:off x="2286000" y="4047120"/>
            <a:ext cx="4572000" cy="753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Framför allt matvanorna ändras i Tyskland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Många utländska krogar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"/>
          <p:cNvSpPr txBox="1"/>
          <p:nvPr/>
        </p:nvSpPr>
        <p:spPr>
          <a:xfrm>
            <a:off x="1828800" y="5257800"/>
            <a:ext cx="56444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Ännu problem med intgration av människor med turkisk bakgrund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"/>
          <p:cNvSpPr txBox="1"/>
          <p:nvPr/>
        </p:nvSpPr>
        <p:spPr>
          <a:xfrm>
            <a:off x="1899360" y="6027120"/>
            <a:ext cx="56444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Problem från båda sidorna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7" dur="indefinite" restart="never" nodeType="tmRoot">
          <p:childTnLst>
            <p:seq>
              <p:cTn id="858" dur="indefinite" nodeType="mainSeq">
                <p:childTnLst>
                  <p:par>
                    <p:cTn id="859" fill="hold">
                      <p:stCondLst>
                        <p:cond delay="indefinite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3" fill="hold">
                      <p:stCondLst>
                        <p:cond delay="indefinite"/>
                      </p:stCondLst>
                      <p:childTnLst>
                        <p:par>
                          <p:cTn id="864" fill="hold">
                            <p:stCondLst>
                              <p:cond delay="0"/>
                            </p:stCondLst>
                            <p:childTnLst>
                              <p:par>
                                <p:cTn id="8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7" fill="hold">
                      <p:stCondLst>
                        <p:cond delay="indefinite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9" fill="hold">
                      <p:stCondLst>
                        <p:cond delay="indefinite"/>
                      </p:stCondLst>
                      <p:childTnLst>
                        <p:par>
                          <p:cTn id="880" fill="hold">
                            <p:stCondLst>
                              <p:cond delay="0"/>
                            </p:stCondLst>
                            <p:childTnLst>
                              <p:par>
                                <p:cTn id="8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3" fill="hold">
                      <p:stCondLst>
                        <p:cond delay="indefinite"/>
                      </p:stCondLst>
                      <p:childTnLst>
                        <p:par>
                          <p:cTn id="884" fill="hold">
                            <p:stCondLst>
                              <p:cond delay="0"/>
                            </p:stCondLst>
                            <p:childTnLst>
                              <p:par>
                                <p:cTn id="8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7" fill="hold">
                      <p:stCondLst>
                        <p:cond delay="indefinite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"/>
          <p:cNvSpPr txBox="1"/>
          <p:nvPr/>
        </p:nvSpPr>
        <p:spPr>
          <a:xfrm>
            <a:off x="2803320" y="386640"/>
            <a:ext cx="405468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Tyskland och utlänningsfrågan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"/>
          <p:cNvSpPr txBox="1"/>
          <p:nvPr/>
        </p:nvSpPr>
        <p:spPr>
          <a:xfrm>
            <a:off x="1143000" y="1600200"/>
            <a:ext cx="7315200" cy="456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1970–1980-talet – familjeåterförening och politiska flyktingar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"/>
          <p:cNvSpPr txBox="1"/>
          <p:nvPr/>
        </p:nvSpPr>
        <p:spPr>
          <a:xfrm>
            <a:off x="3657600" y="915840"/>
            <a:ext cx="182880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Invandringen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"/>
          <p:cNvSpPr txBox="1"/>
          <p:nvPr/>
        </p:nvSpPr>
        <p:spPr>
          <a:xfrm>
            <a:off x="1600200" y="2141280"/>
            <a:ext cx="67874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Familjer till Gastarbeiter kom efter, samtidigt anlände politiska flyktingar från bl.a. Chile och Iran.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"/>
          <p:cNvSpPr txBox="1"/>
          <p:nvPr/>
        </p:nvSpPr>
        <p:spPr>
          <a:xfrm>
            <a:off x="1143000" y="3429360"/>
            <a:ext cx="4114800" cy="456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1978 - Boat People från Vietnam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"/>
          <p:cNvSpPr txBox="1"/>
          <p:nvPr/>
        </p:nvSpPr>
        <p:spPr>
          <a:xfrm>
            <a:off x="1670760" y="4114800"/>
            <a:ext cx="56444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Flyktingar från Vietnam, ofta hög utbildningsambition.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"/>
          <p:cNvSpPr txBox="1"/>
          <p:nvPr/>
        </p:nvSpPr>
        <p:spPr>
          <a:xfrm>
            <a:off x="1599120" y="4762800"/>
            <a:ext cx="564444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Idag ses de som ett exempel på lyckad integration.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1" dur="indefinite" restart="never" nodeType="tmRoot">
          <p:childTnLst>
            <p:seq>
              <p:cTn id="892" dur="indefinite" nodeType="mainSeq">
                <p:childTnLst>
                  <p:par>
                    <p:cTn id="893" fill="hold">
                      <p:stCondLst>
                        <p:cond delay="indefinite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1" fill="hold">
                      <p:stCondLst>
                        <p:cond delay="indefinite"/>
                      </p:stCondLst>
                      <p:childTnLst>
                        <p:par>
                          <p:cTn id="902" fill="hold">
                            <p:stCondLst>
                              <p:cond delay="0"/>
                            </p:stCondLst>
                            <p:childTnLst>
                              <p:par>
                                <p:cTn id="9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rcRect l="0" t="3255" r="0" b="5548"/>
          <a:stretch/>
        </p:blipFill>
        <p:spPr>
          <a:xfrm>
            <a:off x="295920" y="914760"/>
            <a:ext cx="4961880" cy="6400440"/>
          </a:xfrm>
          <a:prstGeom prst="rect">
            <a:avLst/>
          </a:prstGeom>
          <a:ln w="0">
            <a:noFill/>
          </a:ln>
        </p:spPr>
      </p:pic>
      <p:sp>
        <p:nvSpPr>
          <p:cNvPr id="130" name=""/>
          <p:cNvSpPr txBox="1"/>
          <p:nvPr/>
        </p:nvSpPr>
        <p:spPr>
          <a:xfrm>
            <a:off x="2057400" y="228600"/>
            <a:ext cx="5943240" cy="1143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FörbundsrepublikenTyskland: Det splittrade landet   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"/>
          <p:cNvSpPr txBox="1"/>
          <p:nvPr/>
        </p:nvSpPr>
        <p:spPr>
          <a:xfrm>
            <a:off x="1492200" y="1443600"/>
            <a:ext cx="2286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Schleswig-Holstein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"/>
          <p:cNvSpPr txBox="1"/>
          <p:nvPr/>
        </p:nvSpPr>
        <p:spPr>
          <a:xfrm>
            <a:off x="2971800" y="1711080"/>
            <a:ext cx="29710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Mecklenburg-Vorpommern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"/>
          <p:cNvSpPr txBox="1"/>
          <p:nvPr/>
        </p:nvSpPr>
        <p:spPr>
          <a:xfrm>
            <a:off x="1143000" y="2743200"/>
            <a:ext cx="18284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Niedersachsen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"/>
          <p:cNvSpPr txBox="1"/>
          <p:nvPr/>
        </p:nvSpPr>
        <p:spPr>
          <a:xfrm>
            <a:off x="3429000" y="2625480"/>
            <a:ext cx="17078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Brandenburg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"/>
          <p:cNvSpPr txBox="1"/>
          <p:nvPr/>
        </p:nvSpPr>
        <p:spPr>
          <a:xfrm>
            <a:off x="2514600" y="3311280"/>
            <a:ext cx="1828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Sachsen-Anhalt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"/>
          <p:cNvSpPr txBox="1"/>
          <p:nvPr/>
        </p:nvSpPr>
        <p:spPr>
          <a:xfrm>
            <a:off x="228600" y="3657600"/>
            <a:ext cx="2514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Nordrhein-Westfalen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"/>
          <p:cNvSpPr txBox="1"/>
          <p:nvPr/>
        </p:nvSpPr>
        <p:spPr>
          <a:xfrm>
            <a:off x="1672200" y="4225680"/>
            <a:ext cx="1143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Hessen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"/>
          <p:cNvSpPr txBox="1"/>
          <p:nvPr/>
        </p:nvSpPr>
        <p:spPr>
          <a:xfrm>
            <a:off x="2514600" y="4454280"/>
            <a:ext cx="13716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Thüringen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"/>
          <p:cNvSpPr txBox="1"/>
          <p:nvPr/>
        </p:nvSpPr>
        <p:spPr>
          <a:xfrm>
            <a:off x="3886200" y="4114800"/>
            <a:ext cx="1143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Sachsen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"/>
          <p:cNvSpPr txBox="1"/>
          <p:nvPr/>
        </p:nvSpPr>
        <p:spPr>
          <a:xfrm>
            <a:off x="0" y="5029200"/>
            <a:ext cx="1828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Rheinland-Pfalz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"/>
          <p:cNvSpPr txBox="1"/>
          <p:nvPr/>
        </p:nvSpPr>
        <p:spPr>
          <a:xfrm>
            <a:off x="228600" y="5597280"/>
            <a:ext cx="1143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Saarland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"/>
          <p:cNvSpPr txBox="1"/>
          <p:nvPr/>
        </p:nvSpPr>
        <p:spPr>
          <a:xfrm>
            <a:off x="228600" y="6054480"/>
            <a:ext cx="2286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Baden-Württemberg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"/>
          <p:cNvSpPr txBox="1"/>
          <p:nvPr/>
        </p:nvSpPr>
        <p:spPr>
          <a:xfrm>
            <a:off x="2971800" y="5486400"/>
            <a:ext cx="914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Bayern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"/>
          <p:cNvSpPr txBox="1"/>
          <p:nvPr/>
        </p:nvSpPr>
        <p:spPr>
          <a:xfrm>
            <a:off x="4332600" y="3082680"/>
            <a:ext cx="925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Berlin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"/>
          <p:cNvSpPr txBox="1"/>
          <p:nvPr/>
        </p:nvSpPr>
        <p:spPr>
          <a:xfrm>
            <a:off x="2696400" y="2132280"/>
            <a:ext cx="1153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Hamburg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"/>
          <p:cNvSpPr txBox="1"/>
          <p:nvPr/>
        </p:nvSpPr>
        <p:spPr>
          <a:xfrm>
            <a:off x="1828800" y="2396880"/>
            <a:ext cx="1009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Bremen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"/>
          <p:cNvSpPr txBox="1"/>
          <p:nvPr/>
        </p:nvSpPr>
        <p:spPr>
          <a:xfrm>
            <a:off x="5944320" y="1669680"/>
            <a:ext cx="182808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olika dialekter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"/>
          <p:cNvSpPr txBox="1"/>
          <p:nvPr/>
        </p:nvSpPr>
        <p:spPr>
          <a:xfrm>
            <a:off x="5944320" y="2286000"/>
            <a:ext cx="365688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olika kulturella företeelser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"/>
          <p:cNvSpPr txBox="1"/>
          <p:nvPr/>
        </p:nvSpPr>
        <p:spPr>
          <a:xfrm>
            <a:off x="5943600" y="2971800"/>
            <a:ext cx="365688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olika politiska förhållanden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"/>
          <p:cNvSpPr txBox="1"/>
          <p:nvPr/>
        </p:nvSpPr>
        <p:spPr>
          <a:xfrm>
            <a:off x="5943600" y="3657600"/>
            <a:ext cx="365688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olika karakteristiska drag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1" name=""/>
          <p:cNvGrpSpPr/>
          <p:nvPr/>
        </p:nvGrpSpPr>
        <p:grpSpPr>
          <a:xfrm>
            <a:off x="2912400" y="5029200"/>
            <a:ext cx="5088600" cy="1946520"/>
            <a:chOff x="2912400" y="5029200"/>
            <a:chExt cx="5088600" cy="1946520"/>
          </a:xfrm>
        </p:grpSpPr>
        <p:sp>
          <p:nvSpPr>
            <p:cNvPr id="152" name=""/>
            <p:cNvSpPr/>
            <p:nvPr/>
          </p:nvSpPr>
          <p:spPr>
            <a:xfrm flipH="1">
              <a:off x="3429000" y="5321520"/>
              <a:ext cx="2717640" cy="1307880"/>
            </a:xfrm>
            <a:prstGeom prst="line">
              <a:avLst/>
            </a:prstGeom>
            <a:ln w="0"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anchorCtr="1">
              <a:noAutofit/>
            </a:bodyPr>
            <a:p>
              <a:endParaRPr b="0" lang="de-DE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" name=""/>
            <p:cNvSpPr/>
            <p:nvPr/>
          </p:nvSpPr>
          <p:spPr>
            <a:xfrm>
              <a:off x="3357000" y="6629400"/>
              <a:ext cx="72000" cy="72000"/>
            </a:xfrm>
            <a:prstGeom prst="ellipse">
              <a:avLst/>
            </a:prstGeom>
            <a:solidFill>
              <a:srgbClr val="99ccff"/>
            </a:solidFill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6120" bIns="6120" anchor="ctr">
              <a:noAutofit/>
            </a:bodyPr>
            <a:p>
              <a:endParaRPr b="0" lang="de-DE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4" name=""/>
            <p:cNvSpPr txBox="1"/>
            <p:nvPr/>
          </p:nvSpPr>
          <p:spPr>
            <a:xfrm>
              <a:off x="2912400" y="6629400"/>
              <a:ext cx="13716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de-DE" sz="1800" spc="-1" strike="noStrike">
                  <a:solidFill>
                    <a:srgbClr val="000000"/>
                  </a:solidFill>
                  <a:latin typeface="Arial"/>
                </a:rPr>
                <a:t>München</a:t>
              </a:r>
              <a:endParaRPr b="0" lang="de-DE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5" name=""/>
            <p:cNvSpPr txBox="1"/>
            <p:nvPr/>
          </p:nvSpPr>
          <p:spPr>
            <a:xfrm>
              <a:off x="6172200" y="5029200"/>
              <a:ext cx="1828800" cy="457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de-DE" sz="2100" spc="-1" strike="noStrike">
                  <a:solidFill>
                    <a:srgbClr val="000000"/>
                  </a:solidFill>
                  <a:latin typeface="Arial"/>
                </a:rPr>
                <a:t>Ni kommer hit</a:t>
              </a:r>
              <a:endParaRPr b="0" lang="de-DE" sz="21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6" name=""/>
          <p:cNvSpPr txBox="1"/>
          <p:nvPr/>
        </p:nvSpPr>
        <p:spPr>
          <a:xfrm>
            <a:off x="5560920" y="5666400"/>
            <a:ext cx="417348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Bayern är speciellt på många sätt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1" dur="indefinite" restart="never" nodeType="tmRoot">
          <p:childTnLst>
            <p:seq>
              <p:cTn id="132" dur="indefinite" nodeType="mainSeq">
                <p:childTnLst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"/>
          <p:cNvSpPr txBox="1"/>
          <p:nvPr/>
        </p:nvSpPr>
        <p:spPr>
          <a:xfrm>
            <a:off x="2803320" y="386640"/>
            <a:ext cx="405468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Tyskland och utlänningsfrågan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"/>
          <p:cNvSpPr txBox="1"/>
          <p:nvPr/>
        </p:nvSpPr>
        <p:spPr>
          <a:xfrm>
            <a:off x="2286000" y="1600200"/>
            <a:ext cx="5029200" cy="456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1990-talet – Återförening och Balkankrig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"/>
          <p:cNvSpPr txBox="1"/>
          <p:nvPr/>
        </p:nvSpPr>
        <p:spPr>
          <a:xfrm>
            <a:off x="3657600" y="915840"/>
            <a:ext cx="182880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Invandringen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"/>
          <p:cNvSpPr txBox="1"/>
          <p:nvPr/>
        </p:nvSpPr>
        <p:spPr>
          <a:xfrm>
            <a:off x="1600200" y="2141280"/>
            <a:ext cx="67874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Aussiedler/Spätaussiedler från Östeuropa och Sovjetunionen samt flyktingar från Balkan kom i stort antal.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"/>
          <p:cNvSpPr txBox="1"/>
          <p:nvPr/>
        </p:nvSpPr>
        <p:spPr>
          <a:xfrm>
            <a:off x="2514600" y="3200400"/>
            <a:ext cx="54864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Har tysk bakgrund, men ofta språksvårigheter och identitetskonflikter.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"/>
          <p:cNvSpPr txBox="1"/>
          <p:nvPr/>
        </p:nvSpPr>
        <p:spPr>
          <a:xfrm>
            <a:off x="2514600" y="4426920"/>
            <a:ext cx="54864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Ses delvis som ”egna” men också som svårare att integrera än väntat.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09" dur="indefinite" restart="never" nodeType="tmRoot">
          <p:childTnLst>
            <p:seq>
              <p:cTn id="910" dur="indefinite" nodeType="mainSeq">
                <p:childTnLst>
                  <p:par>
                    <p:cTn id="911" fill="hold">
                      <p:stCondLst>
                        <p:cond delay="indefinite"/>
                      </p:stCondLst>
                      <p:childTnLst>
                        <p:par>
                          <p:cTn id="912" fill="hold">
                            <p:stCondLst>
                              <p:cond delay="0"/>
                            </p:stCondLst>
                            <p:childTnLst>
                              <p:par>
                                <p:cTn id="9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7" fill="hold">
                      <p:stCondLst>
                        <p:cond delay="indefinite"/>
                      </p:stCondLst>
                      <p:childTnLst>
                        <p:par>
                          <p:cTn id="918" fill="hold">
                            <p:stCondLst>
                              <p:cond delay="0"/>
                            </p:stCondLst>
                            <p:childTnLst>
                              <p:par>
                                <p:cTn id="9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5" fill="hold">
                      <p:stCondLst>
                        <p:cond delay="indefinite"/>
                      </p:stCondLst>
                      <p:childTnLst>
                        <p:par>
                          <p:cTn id="926" fill="hold">
                            <p:stCondLst>
                              <p:cond delay="0"/>
                            </p:stCondLst>
                            <p:childTnLst>
                              <p:par>
                                <p:cTn id="9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"/>
          <p:cNvSpPr txBox="1"/>
          <p:nvPr/>
        </p:nvSpPr>
        <p:spPr>
          <a:xfrm>
            <a:off x="2803320" y="386640"/>
            <a:ext cx="405468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Tyskland och utlänningsfrågan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"/>
          <p:cNvSpPr txBox="1"/>
          <p:nvPr/>
        </p:nvSpPr>
        <p:spPr>
          <a:xfrm>
            <a:off x="3200400" y="1600560"/>
            <a:ext cx="2743200" cy="456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2015 - Flyktingkrisen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"/>
          <p:cNvSpPr txBox="1"/>
          <p:nvPr/>
        </p:nvSpPr>
        <p:spPr>
          <a:xfrm>
            <a:off x="3657600" y="915840"/>
            <a:ext cx="182880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Invandringen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"/>
          <p:cNvSpPr txBox="1"/>
          <p:nvPr/>
        </p:nvSpPr>
        <p:spPr>
          <a:xfrm>
            <a:off x="1600200" y="2141280"/>
            <a:ext cx="67874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Över en miljon människor, främst från Syrien, Afghanistan och Irak, sökte skydd i Tyskland.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"/>
          <p:cNvSpPr txBox="1"/>
          <p:nvPr/>
        </p:nvSpPr>
        <p:spPr>
          <a:xfrm>
            <a:off x="2514600" y="3200400"/>
            <a:ext cx="5486400" cy="753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Har präglat politiken (framväxt av AfD)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Ännu aktuellt. Dras ofta fram i samhällsdebatter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"/>
          <p:cNvSpPr txBox="1"/>
          <p:nvPr/>
        </p:nvSpPr>
        <p:spPr>
          <a:xfrm>
            <a:off x="2286000" y="4426920"/>
            <a:ext cx="61722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Integration pågår – både framgångar (arbete, utbildning) och problem (språk, kulturkrockar).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5" name="" descr="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1600200" y="5486400"/>
            <a:ext cx="1294560" cy="1148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29" dur="indefinite" restart="never" nodeType="tmRoot">
          <p:childTnLst>
            <p:seq>
              <p:cTn id="930" dur="indefinite" nodeType="mainSeq">
                <p:childTnLst>
                  <p:par>
                    <p:cTn id="931" fill="hold">
                      <p:stCondLst>
                        <p:cond delay="indefinite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3" fill="hold">
                      <p:stCondLst>
                        <p:cond delay="indefinite"/>
                      </p:stCondLst>
                      <p:childTnLst>
                        <p:par>
                          <p:cTn id="944" fill="hold">
                            <p:stCondLst>
                              <p:cond delay="0"/>
                            </p:stCondLst>
                            <p:childTnLst>
                              <p:par>
                                <p:cTn id="9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7" fill="hold">
                      <p:stCondLst>
                        <p:cond delay="indefinite"/>
                      </p:stCondLst>
                      <p:childTnLst>
                        <p:par>
                          <p:cTn id="948" fill="hold">
                            <p:stCondLst>
                              <p:cond delay="0"/>
                            </p:stCondLst>
                            <p:childTnLst>
                              <p:par>
                                <p:cTn id="9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1" fill="hold">
                      <p:stCondLst>
                        <p:cond delay="indefinite"/>
                      </p:stCondLst>
                      <p:childTnLst>
                        <p:par>
                          <p:cTn id="952" fill="hold">
                            <p:stCondLst>
                              <p:cond delay="0"/>
                            </p:stCondLst>
                            <p:childTnLst>
                              <p:par>
                                <p:cTn id="9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"/>
          <p:cNvSpPr txBox="1"/>
          <p:nvPr/>
        </p:nvSpPr>
        <p:spPr>
          <a:xfrm>
            <a:off x="2803320" y="386640"/>
            <a:ext cx="405468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Tyskland och utlänningsfrågan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"/>
          <p:cNvSpPr txBox="1"/>
          <p:nvPr/>
        </p:nvSpPr>
        <p:spPr>
          <a:xfrm>
            <a:off x="3200400" y="1600560"/>
            <a:ext cx="3429000" cy="456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2022– Kriget i Ukraina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"/>
          <p:cNvSpPr txBox="1"/>
          <p:nvPr/>
        </p:nvSpPr>
        <p:spPr>
          <a:xfrm>
            <a:off x="3657600" y="915840"/>
            <a:ext cx="182880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Invandringen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"/>
          <p:cNvSpPr txBox="1"/>
          <p:nvPr/>
        </p:nvSpPr>
        <p:spPr>
          <a:xfrm>
            <a:off x="1600200" y="2286000"/>
            <a:ext cx="678744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Stora flyktingströmmar från Ukraina, med särskilda skyddsregler inom EU.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"/>
          <p:cNvSpPr txBox="1"/>
          <p:nvPr/>
        </p:nvSpPr>
        <p:spPr>
          <a:xfrm>
            <a:off x="2514600" y="3429000"/>
            <a:ext cx="5257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Ofta kvinnor och barn, många vill återvända.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"/>
          <p:cNvSpPr txBox="1"/>
          <p:nvPr/>
        </p:nvSpPr>
        <p:spPr>
          <a:xfrm>
            <a:off x="2057400" y="4655520"/>
            <a:ext cx="61722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Ses i dag med större politisk och samhällelig sympati än 2015 års flyktingar.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55" dur="indefinite" restart="never" nodeType="tmRoot">
          <p:childTnLst>
            <p:seq>
              <p:cTn id="956" dur="indefinite" nodeType="mainSeq">
                <p:childTnLst>
                  <p:par>
                    <p:cTn id="957" fill="hold">
                      <p:stCondLst>
                        <p:cond delay="indefinite"/>
                      </p:stCondLst>
                      <p:childTnLst>
                        <p:par>
                          <p:cTn id="958" fill="hold">
                            <p:stCondLst>
                              <p:cond delay="0"/>
                            </p:stCondLst>
                            <p:childTnLst>
                              <p:par>
                                <p:cTn id="9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7" fill="hold">
                      <p:stCondLst>
                        <p:cond delay="indefinite"/>
                      </p:stCondLst>
                      <p:childTnLst>
                        <p:par>
                          <p:cTn id="968" fill="hold">
                            <p:stCondLst>
                              <p:cond delay="0"/>
                            </p:stCondLst>
                            <p:childTnLst>
                              <p:par>
                                <p:cTn id="9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1" fill="hold">
                      <p:stCondLst>
                        <p:cond delay="indefinite"/>
                      </p:stCondLst>
                      <p:childTnLst>
                        <p:par>
                          <p:cTn id="972" fill="hold">
                            <p:stCondLst>
                              <p:cond delay="0"/>
                            </p:stCondLst>
                            <p:childTnLst>
                              <p:par>
                                <p:cTn id="9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"/>
          <p:cNvSpPr txBox="1"/>
          <p:nvPr/>
        </p:nvSpPr>
        <p:spPr>
          <a:xfrm>
            <a:off x="2803320" y="386640"/>
            <a:ext cx="405468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Tyskland och utlänningsfrågan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"/>
          <p:cNvSpPr txBox="1"/>
          <p:nvPr/>
        </p:nvSpPr>
        <p:spPr>
          <a:xfrm>
            <a:off x="2286000" y="1143000"/>
            <a:ext cx="5943600" cy="455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Hur ser man på utlänningar i dagens Tyskland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"/>
          <p:cNvSpPr txBox="1"/>
          <p:nvPr/>
        </p:nvSpPr>
        <p:spPr>
          <a:xfrm>
            <a:off x="2514600" y="2287440"/>
            <a:ext cx="5029200" cy="455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Min personliga mening och erfarenheter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"/>
          <p:cNvSpPr txBox="1"/>
          <p:nvPr/>
        </p:nvSpPr>
        <p:spPr>
          <a:xfrm>
            <a:off x="2743200" y="2743200"/>
            <a:ext cx="3657600" cy="455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Jag är ju själv en „utlänning“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"/>
          <p:cNvSpPr txBox="1"/>
          <p:nvPr/>
        </p:nvSpPr>
        <p:spPr>
          <a:xfrm>
            <a:off x="914400" y="4343400"/>
            <a:ext cx="1828800" cy="455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Mycket delad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"/>
          <p:cNvSpPr txBox="1"/>
          <p:nvPr/>
        </p:nvSpPr>
        <p:spPr>
          <a:xfrm>
            <a:off x="3657600" y="3887640"/>
            <a:ext cx="3657600" cy="455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De som är mycket skeptiska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"/>
          <p:cNvSpPr txBox="1"/>
          <p:nvPr/>
        </p:nvSpPr>
        <p:spPr>
          <a:xfrm>
            <a:off x="3657600" y="4870080"/>
            <a:ext cx="41148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De som akcepterar invandringen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9" name="" descr=""/>
          <p:cNvPicPr/>
          <p:nvPr/>
        </p:nvPicPr>
        <p:blipFill>
          <a:blip r:embed="rId1"/>
          <a:stretch/>
        </p:blipFill>
        <p:spPr>
          <a:xfrm>
            <a:off x="7315200" y="3796920"/>
            <a:ext cx="1202040" cy="739080"/>
          </a:xfrm>
          <a:prstGeom prst="rect">
            <a:avLst/>
          </a:prstGeom>
          <a:ln w="0">
            <a:noFill/>
          </a:ln>
        </p:spPr>
      </p:pic>
      <p:sp>
        <p:nvSpPr>
          <p:cNvPr id="490" name=""/>
          <p:cNvSpPr txBox="1"/>
          <p:nvPr/>
        </p:nvSpPr>
        <p:spPr>
          <a:xfrm>
            <a:off x="3657600" y="5257800"/>
            <a:ext cx="29718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Framför allt bildat folk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"/>
          <p:cNvSpPr txBox="1"/>
          <p:nvPr/>
        </p:nvSpPr>
        <p:spPr>
          <a:xfrm>
            <a:off x="3657600" y="5715000"/>
            <a:ext cx="41148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Folk i städerna och på kontoren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"/>
          <p:cNvSpPr txBox="1"/>
          <p:nvPr/>
        </p:nvSpPr>
        <p:spPr>
          <a:xfrm>
            <a:off x="3657600" y="6241680"/>
            <a:ext cx="57150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Inser att invandring är något som behövs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3" name="" descr=""/>
          <p:cNvPicPr/>
          <p:nvPr/>
        </p:nvPicPr>
        <p:blipFill>
          <a:blip r:embed="rId2"/>
          <a:stretch/>
        </p:blipFill>
        <p:spPr>
          <a:xfrm>
            <a:off x="8001000" y="5101200"/>
            <a:ext cx="1584000" cy="842400"/>
          </a:xfrm>
          <a:prstGeom prst="rect">
            <a:avLst/>
          </a:prstGeom>
          <a:ln w="0">
            <a:noFill/>
          </a:ln>
        </p:spPr>
      </p:pic>
      <p:sp>
        <p:nvSpPr>
          <p:cNvPr id="494" name=""/>
          <p:cNvSpPr/>
          <p:nvPr/>
        </p:nvSpPr>
        <p:spPr>
          <a:xfrm>
            <a:off x="2743200" y="4114800"/>
            <a:ext cx="914400" cy="408600"/>
          </a:xfrm>
          <a:custGeom>
            <a:avLst/>
            <a:gdLst/>
            <a:ahLst/>
            <a:rect l="0" t="0" r="r" b="b"/>
            <a:pathLst>
              <a:path fill="none" w="2540" h="1135">
                <a:moveTo>
                  <a:pt x="0" y="1135"/>
                </a:moveTo>
                <a:lnTo>
                  <a:pt x="2540" y="0"/>
                </a:lnTo>
              </a:path>
            </a:pathLst>
          </a:custGeom>
          <a:ln w="0">
            <a:solidFill>
              <a:srgbClr val="000000"/>
            </a:solidFill>
            <a:tailEnd len="med" type="triangle" w="med"/>
          </a:ln>
        </p:spPr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"/>
          <p:cNvSpPr/>
          <p:nvPr/>
        </p:nvSpPr>
        <p:spPr>
          <a:xfrm>
            <a:off x="2743200" y="4517280"/>
            <a:ext cx="685800" cy="920520"/>
          </a:xfrm>
          <a:custGeom>
            <a:avLst/>
            <a:gdLst/>
            <a:ahLst/>
            <a:rect l="0" t="0" r="r" b="b"/>
            <a:pathLst>
              <a:path fill="none" w="1905" h="2557">
                <a:moveTo>
                  <a:pt x="0" y="0"/>
                </a:moveTo>
                <a:lnTo>
                  <a:pt x="1905" y="2557"/>
                </a:lnTo>
              </a:path>
            </a:pathLst>
          </a:custGeom>
          <a:ln w="0">
            <a:solidFill>
              <a:srgbClr val="000000"/>
            </a:solidFill>
            <a:tailEnd len="med" type="triangle" w="med"/>
          </a:ln>
        </p:spPr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75" dur="indefinite" restart="never" nodeType="tmRoot">
          <p:childTnLst>
            <p:seq>
              <p:cTn id="976" dur="indefinite" nodeType="mainSeq">
                <p:childTnLst>
                  <p:par>
                    <p:cTn id="977" fill="hold">
                      <p:stCondLst>
                        <p:cond delay="indefinite"/>
                      </p:stCondLst>
                      <p:childTnLst>
                        <p:par>
                          <p:cTn id="978" fill="hold">
                            <p:stCondLst>
                              <p:cond delay="0"/>
                            </p:stCondLst>
                            <p:childTnLst>
                              <p:par>
                                <p:cTn id="9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1" fill="hold">
                      <p:stCondLst>
                        <p:cond delay="indefinite"/>
                      </p:stCondLst>
                      <p:childTnLst>
                        <p:par>
                          <p:cTn id="982" fill="hold">
                            <p:stCondLst>
                              <p:cond delay="0"/>
                            </p:stCondLst>
                            <p:childTnLst>
                              <p:par>
                                <p:cTn id="9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7" fill="hold">
                      <p:stCondLst>
                        <p:cond delay="indefinite"/>
                      </p:stCondLst>
                      <p:childTnLst>
                        <p:par>
                          <p:cTn id="988" fill="hold">
                            <p:stCondLst>
                              <p:cond delay="0"/>
                            </p:stCondLst>
                            <p:childTnLst>
                              <p:par>
                                <p:cTn id="9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1" fill="hold">
                      <p:stCondLst>
                        <p:cond delay="indefinite"/>
                      </p:stCondLst>
                      <p:childTnLst>
                        <p:par>
                          <p:cTn id="992" fill="hold">
                            <p:stCondLst>
                              <p:cond delay="0"/>
                            </p:stCondLst>
                            <p:childTnLst>
                              <p:par>
                                <p:cTn id="9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5" fill="hold">
                      <p:stCondLst>
                        <p:cond delay="indefinite"/>
                      </p:stCondLst>
                      <p:childTnLst>
                        <p:par>
                          <p:cTn id="996" fill="hold">
                            <p:stCondLst>
                              <p:cond delay="0"/>
                            </p:stCondLst>
                            <p:childTnLst>
                              <p:par>
                                <p:cTn id="9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1" fill="hold">
                      <p:stCondLst>
                        <p:cond delay="indefinite"/>
                      </p:stCondLst>
                      <p:childTnLst>
                        <p:par>
                          <p:cTn id="1002" fill="hold">
                            <p:stCondLst>
                              <p:cond delay="0"/>
                            </p:stCondLst>
                            <p:childTnLst>
                              <p:par>
                                <p:cTn id="10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5" fill="hold">
                      <p:stCondLst>
                        <p:cond delay="indefinite"/>
                      </p:stCondLst>
                      <p:childTnLst>
                        <p:par>
                          <p:cTn id="1006" fill="hold">
                            <p:stCondLst>
                              <p:cond delay="0"/>
                            </p:stCondLst>
                            <p:childTnLst>
                              <p:par>
                                <p:cTn id="10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1" fill="hold">
                      <p:stCondLst>
                        <p:cond delay="indefinite"/>
                      </p:stCondLst>
                      <p:childTnLst>
                        <p:par>
                          <p:cTn id="1012" fill="hold">
                            <p:stCondLst>
                              <p:cond delay="0"/>
                            </p:stCondLst>
                            <p:childTnLst>
                              <p:par>
                                <p:cTn id="10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5" fill="hold">
                      <p:stCondLst>
                        <p:cond delay="indefinite"/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9" fill="hold">
                      <p:stCondLst>
                        <p:cond delay="indefinite"/>
                      </p:stCondLst>
                      <p:childTnLst>
                        <p:par>
                          <p:cTn id="1020" fill="hold">
                            <p:stCondLst>
                              <p:cond delay="0"/>
                            </p:stCondLst>
                            <p:childTnLst>
                              <p:par>
                                <p:cTn id="10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3" fill="hold">
                      <p:stCondLst>
                        <p:cond delay="indefinite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"/>
          <p:cNvSpPr txBox="1"/>
          <p:nvPr/>
        </p:nvSpPr>
        <p:spPr>
          <a:xfrm>
            <a:off x="3429000" y="310680"/>
            <a:ext cx="2057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Företagskultur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7" name="" descr=""/>
          <p:cNvPicPr/>
          <p:nvPr/>
        </p:nvPicPr>
        <p:blipFill>
          <a:blip r:embed="rId1"/>
          <a:stretch/>
        </p:blipFill>
        <p:spPr>
          <a:xfrm>
            <a:off x="1543320" y="1441080"/>
            <a:ext cx="2571480" cy="1714320"/>
          </a:xfrm>
          <a:prstGeom prst="rect">
            <a:avLst/>
          </a:prstGeom>
          <a:ln w="0">
            <a:noFill/>
          </a:ln>
        </p:spPr>
      </p:pic>
      <p:sp>
        <p:nvSpPr>
          <p:cNvPr id="498" name=""/>
          <p:cNvSpPr txBox="1"/>
          <p:nvPr/>
        </p:nvSpPr>
        <p:spPr>
          <a:xfrm>
            <a:off x="1879920" y="755280"/>
            <a:ext cx="18288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Strikt hierarki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"/>
          <p:cNvSpPr txBox="1"/>
          <p:nvPr/>
        </p:nvSpPr>
        <p:spPr>
          <a:xfrm>
            <a:off x="1543320" y="3339360"/>
            <a:ext cx="25146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Chefen bestämmer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"/>
          <p:cNvSpPr txBox="1"/>
          <p:nvPr/>
        </p:nvSpPr>
        <p:spPr>
          <a:xfrm>
            <a:off x="1543320" y="4025160"/>
            <a:ext cx="25146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Men han tar också ansvaret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"/>
          <p:cNvSpPr txBox="1"/>
          <p:nvPr/>
        </p:nvSpPr>
        <p:spPr>
          <a:xfrm>
            <a:off x="2229120" y="5098680"/>
            <a:ext cx="914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„</a:t>
            </a: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Sie“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"/>
          <p:cNvSpPr txBox="1"/>
          <p:nvPr/>
        </p:nvSpPr>
        <p:spPr>
          <a:xfrm>
            <a:off x="6557400" y="685800"/>
            <a:ext cx="914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Men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"/>
          <p:cNvSpPr txBox="1"/>
          <p:nvPr/>
        </p:nvSpPr>
        <p:spPr>
          <a:xfrm>
            <a:off x="5486400" y="1151640"/>
            <a:ext cx="29718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/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I hela Tyskland, framför allt just inom bilbranchen, finns det mäktiga fackföreningar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"/>
          <p:cNvSpPr txBox="1"/>
          <p:nvPr/>
        </p:nvSpPr>
        <p:spPr>
          <a:xfrm>
            <a:off x="6400800" y="2057400"/>
            <a:ext cx="914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DGB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"/>
          <p:cNvSpPr txBox="1"/>
          <p:nvPr/>
        </p:nvSpPr>
        <p:spPr>
          <a:xfrm>
            <a:off x="6172200" y="2355480"/>
            <a:ext cx="13716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IG Metall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6" name="" descr=""/>
          <p:cNvPicPr/>
          <p:nvPr/>
        </p:nvPicPr>
        <p:blipFill>
          <a:blip r:embed="rId2"/>
          <a:stretch/>
        </p:blipFill>
        <p:spPr>
          <a:xfrm>
            <a:off x="5808960" y="2743200"/>
            <a:ext cx="2192040" cy="1461240"/>
          </a:xfrm>
          <a:prstGeom prst="rect">
            <a:avLst/>
          </a:prstGeom>
          <a:ln w="0">
            <a:noFill/>
          </a:ln>
        </p:spPr>
      </p:pic>
      <p:sp>
        <p:nvSpPr>
          <p:cNvPr id="507" name=""/>
          <p:cNvSpPr txBox="1"/>
          <p:nvPr/>
        </p:nvSpPr>
        <p:spPr>
          <a:xfrm>
            <a:off x="5619600" y="4291200"/>
            <a:ext cx="3200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Starkt anställningsskydd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"/>
          <p:cNvSpPr txBox="1"/>
          <p:nvPr/>
        </p:nvSpPr>
        <p:spPr>
          <a:xfrm>
            <a:off x="5619600" y="4615560"/>
            <a:ext cx="39816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Kollektivavtal (Tarifbindung)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"/>
          <p:cNvSpPr txBox="1"/>
          <p:nvPr/>
        </p:nvSpPr>
        <p:spPr>
          <a:xfrm>
            <a:off x="5643000" y="4966920"/>
            <a:ext cx="3200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Företagsråd (Betriebsrat)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"/>
          <p:cNvSpPr txBox="1"/>
          <p:nvPr/>
        </p:nvSpPr>
        <p:spPr>
          <a:xfrm>
            <a:off x="5643000" y="5327280"/>
            <a:ext cx="44370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Medbestämmande i bolagsstyrelser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"/>
          <p:cNvSpPr txBox="1"/>
          <p:nvPr/>
        </p:nvSpPr>
        <p:spPr>
          <a:xfrm>
            <a:off x="5652720" y="5676840"/>
            <a:ext cx="4114800" cy="68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Generösa regler för föräldraledighet och semesterrätt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27" dur="indefinite" restart="never" nodeType="tmRoot">
          <p:childTnLst>
            <p:seq>
              <p:cTn id="1028" dur="indefinite" nodeType="mainSeq">
                <p:childTnLst>
                  <p:par>
                    <p:cTn id="1029" fill="hold">
                      <p:stCondLst>
                        <p:cond delay="indefinite"/>
                      </p:stCondLst>
                      <p:childTnLst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5" fill="hold">
                      <p:stCondLst>
                        <p:cond delay="indefinite"/>
                      </p:stCondLst>
                      <p:childTnLst>
                        <p:par>
                          <p:cTn id="1036" fill="hold">
                            <p:stCondLst>
                              <p:cond delay="0"/>
                            </p:stCondLst>
                            <p:childTnLst>
                              <p:par>
                                <p:cTn id="10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9" fill="hold">
                      <p:stCondLst>
                        <p:cond delay="indefinite"/>
                      </p:stCondLst>
                      <p:childTnLst>
                        <p:par>
                          <p:cTn id="1040" fill="hold">
                            <p:stCondLst>
                              <p:cond delay="0"/>
                            </p:stCondLst>
                            <p:childTnLst>
                              <p:par>
                                <p:cTn id="10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3" fill="hold">
                      <p:stCondLst>
                        <p:cond delay="indefinite"/>
                      </p:stCondLst>
                      <p:childTnLst>
                        <p:par>
                          <p:cTn id="1044" fill="hold">
                            <p:stCondLst>
                              <p:cond delay="0"/>
                            </p:stCondLst>
                            <p:childTnLst>
                              <p:par>
                                <p:cTn id="10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7" fill="hold">
                      <p:stCondLst>
                        <p:cond delay="indefinite"/>
                      </p:stCondLst>
                      <p:childTnLst>
                        <p:par>
                          <p:cTn id="1048" fill="hold">
                            <p:stCondLst>
                              <p:cond delay="0"/>
                            </p:stCondLst>
                            <p:childTnLst>
                              <p:par>
                                <p:cTn id="10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1" fill="hold">
                      <p:stCondLst>
                        <p:cond delay="indefinite"/>
                      </p:stCondLst>
                      <p:childTnLst>
                        <p:par>
                          <p:cTn id="1052" fill="hold">
                            <p:stCondLst>
                              <p:cond delay="0"/>
                            </p:stCondLst>
                            <p:childTnLst>
                              <p:par>
                                <p:cTn id="10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5" fill="hold">
                      <p:stCondLst>
                        <p:cond delay="indefinite"/>
                      </p:stCondLst>
                      <p:childTnLst>
                        <p:par>
                          <p:cTn id="1056" fill="hold">
                            <p:stCondLst>
                              <p:cond delay="0"/>
                            </p:stCondLst>
                            <p:childTnLst>
                              <p:par>
                                <p:cTn id="10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3" fill="hold">
                      <p:stCondLst>
                        <p:cond delay="indefinite"/>
                      </p:stCondLst>
                      <p:childTnLst>
                        <p:par>
                          <p:cTn id="1064" fill="hold">
                            <p:stCondLst>
                              <p:cond delay="0"/>
                            </p:stCondLst>
                            <p:childTnLst>
                              <p:par>
                                <p:cTn id="10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7" fill="hold">
                      <p:stCondLst>
                        <p:cond delay="indefinite"/>
                      </p:stCondLst>
                      <p:childTnLst>
                        <p:par>
                          <p:cTn id="1068" fill="hold">
                            <p:stCondLst>
                              <p:cond delay="0"/>
                            </p:stCondLst>
                            <p:childTnLst>
                              <p:par>
                                <p:cTn id="10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1" fill="hold">
                      <p:stCondLst>
                        <p:cond delay="indefinite"/>
                      </p:stCondLst>
                      <p:childTnLst>
                        <p:par>
                          <p:cTn id="1072" fill="hold">
                            <p:stCondLst>
                              <p:cond delay="0"/>
                            </p:stCondLst>
                            <p:childTnLst>
                              <p:par>
                                <p:cTn id="10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5" fill="hold">
                      <p:stCondLst>
                        <p:cond delay="indefinite"/>
                      </p:stCondLst>
                      <p:childTnLst>
                        <p:par>
                          <p:cTn id="1076" fill="hold">
                            <p:stCondLst>
                              <p:cond delay="0"/>
                            </p:stCondLst>
                            <p:childTnLst>
                              <p:par>
                                <p:cTn id="10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9" fill="hold">
                      <p:stCondLst>
                        <p:cond delay="indefinite"/>
                      </p:stCondLst>
                      <p:childTnLst>
                        <p:par>
                          <p:cTn id="1080" fill="hold">
                            <p:stCondLst>
                              <p:cond delay="0"/>
                            </p:stCondLst>
                            <p:childTnLst>
                              <p:par>
                                <p:cTn id="10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"/>
          <p:cNvSpPr txBox="1"/>
          <p:nvPr/>
        </p:nvSpPr>
        <p:spPr>
          <a:xfrm>
            <a:off x="3886200" y="732600"/>
            <a:ext cx="1600200" cy="41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Traditioner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"/>
          <p:cNvSpPr txBox="1"/>
          <p:nvPr/>
        </p:nvSpPr>
        <p:spPr>
          <a:xfrm>
            <a:off x="3886200" y="1418400"/>
            <a:ext cx="1600200" cy="41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Föreningar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"/>
          <p:cNvSpPr txBox="1"/>
          <p:nvPr/>
        </p:nvSpPr>
        <p:spPr>
          <a:xfrm>
            <a:off x="1371600" y="2057400"/>
            <a:ext cx="2057400" cy="41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Trachtenverein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5" name="" descr=""/>
          <p:cNvPicPr/>
          <p:nvPr/>
        </p:nvPicPr>
        <p:blipFill>
          <a:blip r:embed="rId1"/>
          <a:stretch/>
        </p:blipFill>
        <p:spPr>
          <a:xfrm>
            <a:off x="1143000" y="2528640"/>
            <a:ext cx="2669400" cy="1501560"/>
          </a:xfrm>
          <a:prstGeom prst="rect">
            <a:avLst/>
          </a:prstGeom>
          <a:ln w="0">
            <a:noFill/>
          </a:ln>
        </p:spPr>
      </p:pic>
      <p:sp>
        <p:nvSpPr>
          <p:cNvPr id="516" name=""/>
          <p:cNvSpPr txBox="1"/>
          <p:nvPr/>
        </p:nvSpPr>
        <p:spPr>
          <a:xfrm>
            <a:off x="4501800" y="2057400"/>
            <a:ext cx="2057400" cy="41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Gesangsverein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7" name="" descr=""/>
          <p:cNvPicPr/>
          <p:nvPr/>
        </p:nvPicPr>
        <p:blipFill>
          <a:blip r:embed="rId2"/>
          <a:stretch/>
        </p:blipFill>
        <p:spPr>
          <a:xfrm>
            <a:off x="4375080" y="2565000"/>
            <a:ext cx="2239200" cy="1501200"/>
          </a:xfrm>
          <a:prstGeom prst="rect">
            <a:avLst/>
          </a:prstGeom>
          <a:ln w="0">
            <a:noFill/>
          </a:ln>
        </p:spPr>
      </p:pic>
      <p:pic>
        <p:nvPicPr>
          <p:cNvPr id="518" name="" descr=""/>
          <p:cNvPicPr/>
          <p:nvPr/>
        </p:nvPicPr>
        <p:blipFill>
          <a:blip r:embed="rId3"/>
          <a:stretch/>
        </p:blipFill>
        <p:spPr>
          <a:xfrm>
            <a:off x="7385400" y="2565000"/>
            <a:ext cx="1951200" cy="1501200"/>
          </a:xfrm>
          <a:prstGeom prst="rect">
            <a:avLst/>
          </a:prstGeom>
          <a:ln w="0">
            <a:noFill/>
          </a:ln>
        </p:spPr>
      </p:pic>
      <p:sp>
        <p:nvSpPr>
          <p:cNvPr id="519" name=""/>
          <p:cNvSpPr txBox="1"/>
          <p:nvPr/>
        </p:nvSpPr>
        <p:spPr>
          <a:xfrm>
            <a:off x="7315200" y="2091600"/>
            <a:ext cx="2057400" cy="41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Schützenverein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0" name="" descr=""/>
          <p:cNvPicPr/>
          <p:nvPr/>
        </p:nvPicPr>
        <p:blipFill>
          <a:blip r:embed="rId4"/>
          <a:srcRect l="0" t="1912" r="0" b="0"/>
          <a:stretch/>
        </p:blipFill>
        <p:spPr>
          <a:xfrm>
            <a:off x="1600200" y="5486400"/>
            <a:ext cx="2743200" cy="1681200"/>
          </a:xfrm>
          <a:prstGeom prst="rect">
            <a:avLst/>
          </a:prstGeom>
          <a:ln w="0">
            <a:noFill/>
          </a:ln>
        </p:spPr>
      </p:pic>
      <p:sp>
        <p:nvSpPr>
          <p:cNvPr id="521" name=""/>
          <p:cNvSpPr txBox="1"/>
          <p:nvPr/>
        </p:nvSpPr>
        <p:spPr>
          <a:xfrm>
            <a:off x="2514600" y="5029200"/>
            <a:ext cx="1143000" cy="41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Fußball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"/>
          <p:cNvSpPr txBox="1"/>
          <p:nvPr/>
        </p:nvSpPr>
        <p:spPr>
          <a:xfrm>
            <a:off x="5486400" y="5029200"/>
            <a:ext cx="914400" cy="41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DFB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3" name="" descr=""/>
          <p:cNvPicPr/>
          <p:nvPr/>
        </p:nvPicPr>
        <p:blipFill>
          <a:blip r:embed="rId5"/>
          <a:stretch/>
        </p:blipFill>
        <p:spPr>
          <a:xfrm>
            <a:off x="5257800" y="5553000"/>
            <a:ext cx="1143000" cy="1143000"/>
          </a:xfrm>
          <a:prstGeom prst="rect">
            <a:avLst/>
          </a:prstGeom>
          <a:ln w="0">
            <a:noFill/>
          </a:ln>
        </p:spPr>
      </p:pic>
      <p:sp>
        <p:nvSpPr>
          <p:cNvPr id="524" name=""/>
          <p:cNvSpPr txBox="1"/>
          <p:nvPr/>
        </p:nvSpPr>
        <p:spPr>
          <a:xfrm>
            <a:off x="6836400" y="5076000"/>
            <a:ext cx="2993400" cy="41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8 miljoner medlemmar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"/>
          <p:cNvSpPr txBox="1"/>
          <p:nvPr/>
        </p:nvSpPr>
        <p:spPr>
          <a:xfrm>
            <a:off x="6836400" y="5761800"/>
            <a:ext cx="29934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Världens största sportförening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83" dur="indefinite" restart="never" nodeType="tmRoot">
          <p:childTnLst>
            <p:seq>
              <p:cTn id="1084" dur="indefinite" nodeType="mainSeq">
                <p:childTnLst>
                  <p:par>
                    <p:cTn id="1085" fill="hold">
                      <p:stCondLst>
                        <p:cond delay="indefinite"/>
                      </p:stCondLst>
                      <p:childTnLst>
                        <p:par>
                          <p:cTn id="1086" fill="hold">
                            <p:stCondLst>
                              <p:cond delay="0"/>
                            </p:stCondLst>
                            <p:childTnLst>
                              <p:par>
                                <p:cTn id="10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9" fill="hold">
                      <p:stCondLst>
                        <p:cond delay="indefinite"/>
                      </p:stCondLst>
                      <p:childTnLst>
                        <p:par>
                          <p:cTn id="1090" fill="hold">
                            <p:stCondLst>
                              <p:cond delay="0"/>
                            </p:stCondLst>
                            <p:childTnLst>
                              <p:par>
                                <p:cTn id="10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5" fill="hold">
                      <p:stCondLst>
                        <p:cond delay="indefinite"/>
                      </p:stCondLst>
                      <p:childTnLst>
                        <p:par>
                          <p:cTn id="1096" fill="hold">
                            <p:stCondLst>
                              <p:cond delay="0"/>
                            </p:stCondLst>
                            <p:childTnLst>
                              <p:par>
                                <p:cTn id="10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1" fill="hold">
                      <p:stCondLst>
                        <p:cond delay="indefinite"/>
                      </p:stCondLst>
                      <p:childTnLst>
                        <p:par>
                          <p:cTn id="1102" fill="hold">
                            <p:stCondLst>
                              <p:cond delay="0"/>
                            </p:stCondLst>
                            <p:childTnLst>
                              <p:par>
                                <p:cTn id="1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7" fill="hold">
                      <p:stCondLst>
                        <p:cond delay="indefinite"/>
                      </p:stCondLst>
                      <p:childTnLst>
                        <p:par>
                          <p:cTn id="1108" fill="hold">
                            <p:stCondLst>
                              <p:cond delay="0"/>
                            </p:stCondLst>
                            <p:childTnLst>
                              <p:par>
                                <p:cTn id="1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3" fill="hold">
                      <p:stCondLst>
                        <p:cond delay="indefinite"/>
                      </p:stCondLst>
                      <p:childTnLst>
                        <p:par>
                          <p:cTn id="1114" fill="hold">
                            <p:stCondLst>
                              <p:cond delay="0"/>
                            </p:stCondLst>
                            <p:childTnLst>
                              <p:par>
                                <p:cTn id="1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9" fill="hold">
                      <p:stCondLst>
                        <p:cond delay="indefinite"/>
                      </p:stCondLst>
                      <p:childTnLst>
                        <p:par>
                          <p:cTn id="1120" fill="hold">
                            <p:stCondLst>
                              <p:cond delay="0"/>
                            </p:stCondLst>
                            <p:childTnLst>
                              <p:par>
                                <p:cTn id="1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" descr=""/>
          <p:cNvPicPr/>
          <p:nvPr/>
        </p:nvPicPr>
        <p:blipFill>
          <a:blip r:embed="rId1"/>
          <a:stretch/>
        </p:blipFill>
        <p:spPr>
          <a:xfrm>
            <a:off x="816480" y="2951640"/>
            <a:ext cx="1897200" cy="1371600"/>
          </a:xfrm>
          <a:prstGeom prst="rect">
            <a:avLst/>
          </a:prstGeom>
          <a:ln w="0">
            <a:noFill/>
          </a:ln>
        </p:spPr>
      </p:pic>
      <p:sp>
        <p:nvSpPr>
          <p:cNvPr id="527" name=""/>
          <p:cNvSpPr txBox="1"/>
          <p:nvPr/>
        </p:nvSpPr>
        <p:spPr>
          <a:xfrm>
            <a:off x="914400" y="2453040"/>
            <a:ext cx="1143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Kirchweih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"/>
          <p:cNvSpPr txBox="1"/>
          <p:nvPr/>
        </p:nvSpPr>
        <p:spPr>
          <a:xfrm>
            <a:off x="3886200" y="732600"/>
            <a:ext cx="1600200" cy="410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Traditioner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"/>
          <p:cNvSpPr txBox="1"/>
          <p:nvPr/>
        </p:nvSpPr>
        <p:spPr>
          <a:xfrm>
            <a:off x="4114800" y="1212480"/>
            <a:ext cx="11430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Fester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"/>
          <p:cNvSpPr txBox="1"/>
          <p:nvPr/>
        </p:nvSpPr>
        <p:spPr>
          <a:xfrm>
            <a:off x="5715000" y="2453040"/>
            <a:ext cx="9144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Karneval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1" name="" descr=""/>
          <p:cNvPicPr/>
          <p:nvPr/>
        </p:nvPicPr>
        <p:blipFill>
          <a:blip r:embed="rId2"/>
          <a:stretch/>
        </p:blipFill>
        <p:spPr>
          <a:xfrm>
            <a:off x="3538440" y="2943360"/>
            <a:ext cx="2443320" cy="1371600"/>
          </a:xfrm>
          <a:prstGeom prst="rect">
            <a:avLst/>
          </a:prstGeom>
          <a:ln w="0">
            <a:noFill/>
          </a:ln>
        </p:spPr>
      </p:pic>
      <p:sp>
        <p:nvSpPr>
          <p:cNvPr id="532" name=""/>
          <p:cNvSpPr txBox="1"/>
          <p:nvPr/>
        </p:nvSpPr>
        <p:spPr>
          <a:xfrm>
            <a:off x="6400800" y="2935800"/>
            <a:ext cx="2437200" cy="1371600"/>
          </a:xfrm>
          <a:prstGeom prst="rect">
            <a:avLst/>
          </a:prstGeom>
          <a:blipFill rotWithShape="0">
            <a:blip r:embed="rId3"/>
            <a:stretch/>
          </a:blip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pPr algn="ctr"/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3" name="" descr=""/>
          <p:cNvPicPr/>
          <p:nvPr/>
        </p:nvPicPr>
        <p:blipFill>
          <a:blip r:embed="rId4"/>
          <a:stretch/>
        </p:blipFill>
        <p:spPr>
          <a:xfrm rot="20011200">
            <a:off x="445680" y="5156640"/>
            <a:ext cx="2257200" cy="1505520"/>
          </a:xfrm>
          <a:prstGeom prst="rect">
            <a:avLst/>
          </a:prstGeom>
          <a:ln w="0">
            <a:noFill/>
          </a:ln>
        </p:spPr>
      </p:pic>
      <p:pic>
        <p:nvPicPr>
          <p:cNvPr id="534" name="" descr=""/>
          <p:cNvPicPr/>
          <p:nvPr/>
        </p:nvPicPr>
        <p:blipFill>
          <a:blip r:embed="rId5"/>
          <a:stretch/>
        </p:blipFill>
        <p:spPr>
          <a:xfrm>
            <a:off x="1983600" y="5300640"/>
            <a:ext cx="2359800" cy="1328760"/>
          </a:xfrm>
          <a:prstGeom prst="rect">
            <a:avLst/>
          </a:prstGeom>
          <a:ln w="0">
            <a:noFill/>
          </a:ln>
        </p:spPr>
      </p:pic>
      <p:pic>
        <p:nvPicPr>
          <p:cNvPr id="535" name="" descr=""/>
          <p:cNvPicPr/>
          <p:nvPr/>
        </p:nvPicPr>
        <p:blipFill>
          <a:blip r:embed="rId6"/>
          <a:stretch/>
        </p:blipFill>
        <p:spPr>
          <a:xfrm rot="1927200">
            <a:off x="3754440" y="5213520"/>
            <a:ext cx="2679840" cy="1504440"/>
          </a:xfrm>
          <a:prstGeom prst="rect">
            <a:avLst/>
          </a:prstGeom>
          <a:ln w="0">
            <a:noFill/>
          </a:ln>
        </p:spPr>
      </p:pic>
      <p:pic>
        <p:nvPicPr>
          <p:cNvPr id="536" name="" descr=""/>
          <p:cNvPicPr/>
          <p:nvPr/>
        </p:nvPicPr>
        <p:blipFill>
          <a:blip r:embed="rId7"/>
          <a:stretch/>
        </p:blipFill>
        <p:spPr>
          <a:xfrm rot="19906200">
            <a:off x="4805640" y="4885200"/>
            <a:ext cx="3171960" cy="1785960"/>
          </a:xfrm>
          <a:prstGeom prst="rect">
            <a:avLst/>
          </a:prstGeom>
          <a:ln w="0">
            <a:noFill/>
          </a:ln>
        </p:spPr>
      </p:pic>
      <p:sp>
        <p:nvSpPr>
          <p:cNvPr id="537" name=""/>
          <p:cNvSpPr txBox="1"/>
          <p:nvPr/>
        </p:nvSpPr>
        <p:spPr>
          <a:xfrm>
            <a:off x="3272400" y="4546440"/>
            <a:ext cx="32004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Många andra fester: sk. „Dorffeste“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25" dur="indefinite" restart="never" nodeType="tmRoot">
          <p:childTnLst>
            <p:seq>
              <p:cTn id="1126" dur="indefinite" nodeType="mainSeq">
                <p:childTnLst>
                  <p:par>
                    <p:cTn id="1127" fill="hold">
                      <p:stCondLst>
                        <p:cond delay="indefinite"/>
                      </p:stCondLst>
                      <p:childTnLst>
                        <p:par>
                          <p:cTn id="1128" fill="hold">
                            <p:stCondLst>
                              <p:cond delay="0"/>
                            </p:stCondLst>
                            <p:childTnLst>
                              <p:par>
                                <p:cTn id="1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1" fill="hold">
                      <p:stCondLst>
                        <p:cond delay="indefinite"/>
                      </p:stCondLst>
                      <p:childTnLst>
                        <p:par>
                          <p:cTn id="1132" fill="hold">
                            <p:stCondLst>
                              <p:cond delay="0"/>
                            </p:stCondLst>
                            <p:childTnLst>
                              <p:par>
                                <p:cTn id="1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7" fill="hold">
                      <p:stCondLst>
                        <p:cond delay="indefinite"/>
                      </p:stCondLst>
                      <p:childTnLst>
                        <p:par>
                          <p:cTn id="1138" fill="hold">
                            <p:stCondLst>
                              <p:cond delay="0"/>
                            </p:stCondLst>
                            <p:childTnLst>
                              <p:par>
                                <p:cTn id="1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5" fill="hold">
                      <p:stCondLst>
                        <p:cond delay="indefinite"/>
                      </p:stCondLst>
                      <p:childTnLst>
                        <p:par>
                          <p:cTn id="1146" fill="hold">
                            <p:stCondLst>
                              <p:cond delay="0"/>
                            </p:stCondLst>
                            <p:childTnLst>
                              <p:par>
                                <p:cTn id="11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9" fill="hold">
                      <p:stCondLst>
                        <p:cond delay="indefinite"/>
                      </p:stCondLst>
                      <p:childTnLst>
                        <p:par>
                          <p:cTn id="1150" fill="hold">
                            <p:stCondLst>
                              <p:cond delay="0"/>
                            </p:stCondLst>
                            <p:childTnLst>
                              <p:par>
                                <p:cTn id="11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3" fill="hold">
                      <p:stCondLst>
                        <p:cond delay="indefinite"/>
                      </p:stCondLst>
                      <p:childTnLst>
                        <p:par>
                          <p:cTn id="1154" fill="hold">
                            <p:stCondLst>
                              <p:cond delay="0"/>
                            </p:stCondLst>
                            <p:childTnLst>
                              <p:par>
                                <p:cTn id="1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7" fill="hold">
                      <p:stCondLst>
                        <p:cond delay="indefinite"/>
                      </p:stCondLst>
                      <p:childTnLst>
                        <p:par>
                          <p:cTn id="1158" fill="hold">
                            <p:stCondLst>
                              <p:cond delay="0"/>
                            </p:stCondLst>
                            <p:childTnLst>
                              <p:par>
                                <p:cTn id="1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1" fill="hold">
                      <p:stCondLst>
                        <p:cond delay="indefinite"/>
                      </p:stCondLst>
                      <p:childTnLst>
                        <p:par>
                          <p:cTn id="1162" fill="hold">
                            <p:stCondLst>
                              <p:cond delay="0"/>
                            </p:stCondLst>
                            <p:childTnLst>
                              <p:par>
                                <p:cTn id="1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"/>
          <p:cNvSpPr txBox="1"/>
          <p:nvPr/>
        </p:nvSpPr>
        <p:spPr>
          <a:xfrm>
            <a:off x="3886200" y="755280"/>
            <a:ext cx="29718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Skolsystemet i Bayern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"/>
          <p:cNvSpPr txBox="1"/>
          <p:nvPr/>
        </p:nvSpPr>
        <p:spPr>
          <a:xfrm>
            <a:off x="241200" y="3077280"/>
            <a:ext cx="18288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Grundschule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"/>
          <p:cNvSpPr txBox="1"/>
          <p:nvPr/>
        </p:nvSpPr>
        <p:spPr>
          <a:xfrm>
            <a:off x="2431800" y="3041280"/>
            <a:ext cx="16002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Realschule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"/>
          <p:cNvSpPr txBox="1"/>
          <p:nvPr/>
        </p:nvSpPr>
        <p:spPr>
          <a:xfrm>
            <a:off x="2431800" y="2286000"/>
            <a:ext cx="16002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Mittelschule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"/>
          <p:cNvSpPr txBox="1"/>
          <p:nvPr/>
        </p:nvSpPr>
        <p:spPr>
          <a:xfrm>
            <a:off x="2432160" y="3041640"/>
            <a:ext cx="16002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Realschule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"/>
          <p:cNvSpPr txBox="1"/>
          <p:nvPr/>
        </p:nvSpPr>
        <p:spPr>
          <a:xfrm>
            <a:off x="2431800" y="3886200"/>
            <a:ext cx="1828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Gymnasium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"/>
          <p:cNvSpPr txBox="1"/>
          <p:nvPr/>
        </p:nvSpPr>
        <p:spPr>
          <a:xfrm>
            <a:off x="4800600" y="2129400"/>
            <a:ext cx="3200400" cy="68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Beruf/Berufsschule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Lehrling / duales System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"/>
          <p:cNvSpPr txBox="1"/>
          <p:nvPr/>
        </p:nvSpPr>
        <p:spPr>
          <a:xfrm>
            <a:off x="2431800" y="2584080"/>
            <a:ext cx="16002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„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Quali“ M10/M11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"/>
          <p:cNvSpPr txBox="1"/>
          <p:nvPr/>
        </p:nvSpPr>
        <p:spPr>
          <a:xfrm>
            <a:off x="5029200" y="3272400"/>
            <a:ext cx="22860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Fachoberschule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"/>
          <p:cNvSpPr txBox="1"/>
          <p:nvPr/>
        </p:nvSpPr>
        <p:spPr>
          <a:xfrm>
            <a:off x="5257800" y="2779200"/>
            <a:ext cx="13716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Gesellenbrief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"/>
          <p:cNvSpPr txBox="1"/>
          <p:nvPr/>
        </p:nvSpPr>
        <p:spPr>
          <a:xfrm>
            <a:off x="2503800" y="3367440"/>
            <a:ext cx="13716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„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Mittlere Reife“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"/>
          <p:cNvSpPr txBox="1"/>
          <p:nvPr/>
        </p:nvSpPr>
        <p:spPr>
          <a:xfrm>
            <a:off x="2660400" y="4281840"/>
            <a:ext cx="9144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„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Abitur“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"/>
          <p:cNvSpPr txBox="1"/>
          <p:nvPr/>
        </p:nvSpPr>
        <p:spPr>
          <a:xfrm>
            <a:off x="5257800" y="3596040"/>
            <a:ext cx="13716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„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Fachbitur“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"/>
          <p:cNvSpPr/>
          <p:nvPr/>
        </p:nvSpPr>
        <p:spPr>
          <a:xfrm flipV="1">
            <a:off x="4032000" y="2286000"/>
            <a:ext cx="457200" cy="2286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2" name=""/>
          <p:cNvSpPr txBox="1"/>
          <p:nvPr/>
        </p:nvSpPr>
        <p:spPr>
          <a:xfrm>
            <a:off x="469800" y="3403440"/>
            <a:ext cx="1143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Klass 1 - 4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"/>
          <p:cNvSpPr/>
          <p:nvPr/>
        </p:nvSpPr>
        <p:spPr>
          <a:xfrm flipV="1">
            <a:off x="1828800" y="2815200"/>
            <a:ext cx="685800" cy="4572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4" name=""/>
          <p:cNvSpPr/>
          <p:nvPr/>
        </p:nvSpPr>
        <p:spPr>
          <a:xfrm>
            <a:off x="1828800" y="3272400"/>
            <a:ext cx="457200" cy="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5000" bIns="-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5" name=""/>
          <p:cNvSpPr/>
          <p:nvPr/>
        </p:nvSpPr>
        <p:spPr>
          <a:xfrm>
            <a:off x="1828800" y="3272400"/>
            <a:ext cx="685800" cy="9144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6" name=""/>
          <p:cNvSpPr/>
          <p:nvPr/>
        </p:nvSpPr>
        <p:spPr>
          <a:xfrm>
            <a:off x="4032000" y="2514960"/>
            <a:ext cx="997200" cy="91404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"/>
          <p:cNvSpPr/>
          <p:nvPr/>
        </p:nvSpPr>
        <p:spPr>
          <a:xfrm flipV="1">
            <a:off x="3886200" y="2743200"/>
            <a:ext cx="914400" cy="4572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"/>
          <p:cNvSpPr/>
          <p:nvPr/>
        </p:nvSpPr>
        <p:spPr>
          <a:xfrm>
            <a:off x="3886200" y="3200400"/>
            <a:ext cx="685800" cy="2286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"/>
          <p:cNvSpPr/>
          <p:nvPr/>
        </p:nvSpPr>
        <p:spPr>
          <a:xfrm flipV="1">
            <a:off x="4114800" y="2743200"/>
            <a:ext cx="914400" cy="13716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0" name=""/>
          <p:cNvSpPr/>
          <p:nvPr/>
        </p:nvSpPr>
        <p:spPr>
          <a:xfrm flipV="1">
            <a:off x="4114800" y="3657600"/>
            <a:ext cx="914400" cy="4572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"/>
          <p:cNvSpPr/>
          <p:nvPr/>
        </p:nvSpPr>
        <p:spPr>
          <a:xfrm>
            <a:off x="4114800" y="4114800"/>
            <a:ext cx="914400" cy="457200"/>
          </a:xfrm>
          <a:prstGeom prst="line">
            <a:avLst/>
          </a:prstGeom>
          <a:ln w="0"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"/>
          <p:cNvSpPr txBox="1"/>
          <p:nvPr/>
        </p:nvSpPr>
        <p:spPr>
          <a:xfrm>
            <a:off x="5257800" y="4366800"/>
            <a:ext cx="18288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Universität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"/>
          <p:cNvSpPr txBox="1"/>
          <p:nvPr/>
        </p:nvSpPr>
        <p:spPr>
          <a:xfrm>
            <a:off x="2286000" y="298080"/>
            <a:ext cx="388584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Hälso och sjukvårdssystemet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4" name="" descr=""/>
          <p:cNvPicPr/>
          <p:nvPr/>
        </p:nvPicPr>
        <p:blipFill>
          <a:blip r:embed="rId1"/>
          <a:stretch/>
        </p:blipFill>
        <p:spPr>
          <a:xfrm>
            <a:off x="914400" y="315720"/>
            <a:ext cx="1055880" cy="1055880"/>
          </a:xfrm>
          <a:prstGeom prst="rect">
            <a:avLst/>
          </a:prstGeom>
          <a:ln w="0">
            <a:noFill/>
          </a:ln>
        </p:spPr>
      </p:pic>
      <p:sp>
        <p:nvSpPr>
          <p:cNvPr id="565" name=""/>
          <p:cNvSpPr txBox="1"/>
          <p:nvPr/>
        </p:nvSpPr>
        <p:spPr>
          <a:xfrm>
            <a:off x="2514600" y="2126880"/>
            <a:ext cx="34290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Dualt System: GKV - PKV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"/>
          <p:cNvSpPr txBox="1"/>
          <p:nvPr/>
        </p:nvSpPr>
        <p:spPr>
          <a:xfrm>
            <a:off x="2286000" y="1564200"/>
            <a:ext cx="388620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Krankenkasse - Sjukförsäkring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7" name=""/>
          <p:cNvSpPr txBox="1"/>
          <p:nvPr/>
        </p:nvSpPr>
        <p:spPr>
          <a:xfrm>
            <a:off x="3429000" y="2743200"/>
            <a:ext cx="1600200" cy="45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Husläkare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"/>
          <p:cNvSpPr txBox="1"/>
          <p:nvPr/>
        </p:nvSpPr>
        <p:spPr>
          <a:xfrm>
            <a:off x="2286000" y="3269880"/>
            <a:ext cx="4343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Überweisung: Remiss till specialist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"/>
          <p:cNvSpPr txBox="1"/>
          <p:nvPr/>
        </p:nvSpPr>
        <p:spPr>
          <a:xfrm>
            <a:off x="2971800" y="4114800"/>
            <a:ext cx="2514600" cy="9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Pflegeversicherung  vårdförsäkring för långvarig omsorg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"/>
          <p:cNvSpPr/>
          <p:nvPr/>
        </p:nvSpPr>
        <p:spPr>
          <a:xfrm>
            <a:off x="3886200" y="5257800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"/>
          <p:cNvSpPr txBox="1"/>
          <p:nvPr/>
        </p:nvSpPr>
        <p:spPr>
          <a:xfrm>
            <a:off x="2514600" y="5875560"/>
            <a:ext cx="3657600" cy="9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Ålderdomshem</a:t>
            </a:r>
            <a:br>
              <a:rPr sz="2100"/>
            </a:b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men många tar hand om sina gamla föräldrar själv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65" dur="indefinite" restart="never" nodeType="tmRoot">
          <p:childTnLst>
            <p:seq>
              <p:cTn id="1166" dur="indefinite" nodeType="mainSeq">
                <p:childTnLst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1" fill="hold">
                      <p:stCondLst>
                        <p:cond delay="indefinite"/>
                      </p:stCondLst>
                      <p:childTnLst>
                        <p:par>
                          <p:cTn id="1172" fill="hold">
                            <p:stCondLst>
                              <p:cond delay="0"/>
                            </p:stCondLst>
                            <p:childTnLst>
                              <p:par>
                                <p:cTn id="1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5" fill="hold">
                      <p:stCondLst>
                        <p:cond delay="indefinite"/>
                      </p:stCondLst>
                      <p:childTnLst>
                        <p:par>
                          <p:cTn id="1176" fill="hold">
                            <p:stCondLst>
                              <p:cond delay="0"/>
                            </p:stCondLst>
                            <p:childTnLst>
                              <p:par>
                                <p:cTn id="11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9" fill="hold">
                      <p:stCondLst>
                        <p:cond delay="indefinite"/>
                      </p:stCondLst>
                      <p:childTnLst>
                        <p:par>
                          <p:cTn id="1180" fill="hold">
                            <p:stCondLst>
                              <p:cond delay="0"/>
                            </p:stCondLst>
                            <p:childTnLst>
                              <p:par>
                                <p:cTn id="11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3" fill="hold">
                      <p:stCondLst>
                        <p:cond delay="indefinite"/>
                      </p:stCondLst>
                      <p:childTnLst>
                        <p:par>
                          <p:cTn id="1184" fill="hold">
                            <p:stCondLst>
                              <p:cond delay="0"/>
                            </p:stCondLst>
                            <p:childTnLst>
                              <p:par>
                                <p:cTn id="11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7" fill="hold">
                      <p:stCondLst>
                        <p:cond delay="indefinite"/>
                      </p:stCondLst>
                      <p:childTnLst>
                        <p:par>
                          <p:cTn id="1188" fill="hold">
                            <p:stCondLst>
                              <p:cond delay="0"/>
                            </p:stCondLst>
                            <p:childTnLst>
                              <p:par>
                                <p:cTn id="11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"/>
          <p:cNvSpPr txBox="1"/>
          <p:nvPr/>
        </p:nvSpPr>
        <p:spPr>
          <a:xfrm>
            <a:off x="2286000" y="298080"/>
            <a:ext cx="388584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Hälso och sjukvårdssystemet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"/>
          <p:cNvSpPr txBox="1"/>
          <p:nvPr/>
        </p:nvSpPr>
        <p:spPr>
          <a:xfrm>
            <a:off x="2057400" y="1371600"/>
            <a:ext cx="3429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Det duala försäkringssystemet: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"/>
          <p:cNvSpPr txBox="1"/>
          <p:nvPr/>
        </p:nvSpPr>
        <p:spPr>
          <a:xfrm>
            <a:off x="1600200" y="1828800"/>
            <a:ext cx="4572000" cy="62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Alla medborgare måste vara försäkrade: </a:t>
            </a:r>
            <a:br>
              <a:rPr sz="1800"/>
            </a:b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De kan välja mellan GKV eller PKV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"/>
          <p:cNvSpPr txBox="1"/>
          <p:nvPr/>
        </p:nvSpPr>
        <p:spPr>
          <a:xfrm>
            <a:off x="8001000" y="685800"/>
            <a:ext cx="685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GKV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6" name=""/>
          <p:cNvSpPr txBox="1"/>
          <p:nvPr/>
        </p:nvSpPr>
        <p:spPr>
          <a:xfrm>
            <a:off x="7772400" y="1032120"/>
            <a:ext cx="1548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Gesetzliche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"/>
          <p:cNvSpPr txBox="1"/>
          <p:nvPr/>
        </p:nvSpPr>
        <p:spPr>
          <a:xfrm>
            <a:off x="8001000" y="2514600"/>
            <a:ext cx="685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PKV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"/>
          <p:cNvSpPr txBox="1"/>
          <p:nvPr/>
        </p:nvSpPr>
        <p:spPr>
          <a:xfrm>
            <a:off x="7952400" y="2854080"/>
            <a:ext cx="914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Private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"/>
          <p:cNvSpPr txBox="1"/>
          <p:nvPr/>
        </p:nvSpPr>
        <p:spPr>
          <a:xfrm>
            <a:off x="7315200" y="3082680"/>
            <a:ext cx="2462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Krankenversicherung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"/>
          <p:cNvSpPr txBox="1"/>
          <p:nvPr/>
        </p:nvSpPr>
        <p:spPr>
          <a:xfrm>
            <a:off x="7315200" y="1289880"/>
            <a:ext cx="2462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Krankenversicherung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"/>
          <p:cNvSpPr txBox="1"/>
          <p:nvPr/>
        </p:nvSpPr>
        <p:spPr>
          <a:xfrm>
            <a:off x="7785000" y="1681920"/>
            <a:ext cx="1548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Lagstadgad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"/>
          <p:cNvSpPr txBox="1"/>
          <p:nvPr/>
        </p:nvSpPr>
        <p:spPr>
          <a:xfrm>
            <a:off x="7543800" y="1939680"/>
            <a:ext cx="1828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Sjukförsäkring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"/>
          <p:cNvSpPr txBox="1"/>
          <p:nvPr/>
        </p:nvSpPr>
        <p:spPr>
          <a:xfrm>
            <a:off x="7844400" y="3429000"/>
            <a:ext cx="901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Privat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"/>
          <p:cNvSpPr txBox="1"/>
          <p:nvPr/>
        </p:nvSpPr>
        <p:spPr>
          <a:xfrm>
            <a:off x="7603200" y="3686760"/>
            <a:ext cx="1828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Sjukförsäkring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"/>
          <p:cNvSpPr txBox="1"/>
          <p:nvPr/>
        </p:nvSpPr>
        <p:spPr>
          <a:xfrm>
            <a:off x="3429000" y="2743200"/>
            <a:ext cx="685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GKV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"/>
          <p:cNvSpPr txBox="1"/>
          <p:nvPr/>
        </p:nvSpPr>
        <p:spPr>
          <a:xfrm>
            <a:off x="1600200" y="3020400"/>
            <a:ext cx="4572000" cy="767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ca. 85 % av befolkningen är försäkrade här. Betalningen sker via arbetsgivaren och arbetstagaren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"/>
          <p:cNvSpPr txBox="1"/>
          <p:nvPr/>
        </p:nvSpPr>
        <p:spPr>
          <a:xfrm>
            <a:off x="3429000" y="3985560"/>
            <a:ext cx="685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PKV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"/>
          <p:cNvSpPr txBox="1"/>
          <p:nvPr/>
        </p:nvSpPr>
        <p:spPr>
          <a:xfrm>
            <a:off x="1371600" y="4261680"/>
            <a:ext cx="5486400" cy="767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Statstjänstemän, frilansare och högbetalade arbetstagare.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Man betalar räkningen själv och får tillbaka en del av sjuförsäkringskassan, beroende på kontraktet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9" name="" descr=""/>
          <p:cNvPicPr/>
          <p:nvPr/>
        </p:nvPicPr>
        <p:blipFill>
          <a:blip r:embed="rId1"/>
          <a:stretch/>
        </p:blipFill>
        <p:spPr>
          <a:xfrm>
            <a:off x="914400" y="315720"/>
            <a:ext cx="1055880" cy="105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93" dur="indefinite" restart="never" nodeType="tmRoot">
          <p:childTnLst>
            <p:seq>
              <p:cTn id="1194" dur="indefinite" nodeType="mainSeq">
                <p:childTnLst>
                  <p:par>
                    <p:cTn id="1195" fill="hold">
                      <p:stCondLst>
                        <p:cond delay="indefinite"/>
                      </p:stCondLst>
                      <p:childTnLst>
                        <p:par>
                          <p:cTn id="1196" fill="hold">
                            <p:stCondLst>
                              <p:cond delay="0"/>
                            </p:stCondLst>
                            <p:childTnLst>
                              <p:par>
                                <p:cTn id="1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7" fill="hold">
                      <p:stCondLst>
                        <p:cond delay="indefinite"/>
                      </p:stCondLst>
                      <p:childTnLst>
                        <p:par>
                          <p:cTn id="1208" fill="hold">
                            <p:stCondLst>
                              <p:cond delay="0"/>
                            </p:stCondLst>
                            <p:childTnLst>
                              <p:par>
                                <p:cTn id="12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9" fill="hold">
                      <p:stCondLst>
                        <p:cond delay="indefinite"/>
                      </p:stCondLst>
                      <p:childTnLst>
                        <p:par>
                          <p:cTn id="1220" fill="hold">
                            <p:stCondLst>
                              <p:cond delay="0"/>
                            </p:stCondLst>
                            <p:childTnLst>
                              <p:par>
                                <p:cTn id="12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5" fill="hold">
                      <p:stCondLst>
                        <p:cond delay="indefinite"/>
                      </p:stCondLst>
                      <p:childTnLst>
                        <p:par>
                          <p:cTn id="1226" fill="hold">
                            <p:stCondLst>
                              <p:cond delay="0"/>
                            </p:stCondLst>
                            <p:childTnLst>
                              <p:par>
                                <p:cTn id="12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1" fill="hold">
                      <p:stCondLst>
                        <p:cond delay="indefinite"/>
                      </p:stCondLst>
                      <p:childTnLst>
                        <p:par>
                          <p:cTn id="1232" fill="hold">
                            <p:stCondLst>
                              <p:cond delay="0"/>
                            </p:stCondLst>
                            <p:childTnLst>
                              <p:par>
                                <p:cTn id="12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"/>
          <p:cNvSpPr txBox="1"/>
          <p:nvPr/>
        </p:nvSpPr>
        <p:spPr>
          <a:xfrm>
            <a:off x="4438800" y="1600200"/>
            <a:ext cx="417348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Bayern är speciellt på många sätt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"/>
          <p:cNvSpPr txBox="1"/>
          <p:nvPr/>
        </p:nvSpPr>
        <p:spPr>
          <a:xfrm>
            <a:off x="2611800" y="902160"/>
            <a:ext cx="1503000" cy="564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Bayern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228960" y="2286000"/>
            <a:ext cx="3322080" cy="4501800"/>
          </a:xfrm>
          <a:prstGeom prst="rect">
            <a:avLst/>
          </a:prstGeom>
          <a:ln w="0">
            <a:noFill/>
          </a:ln>
        </p:spPr>
      </p:pic>
      <p:sp>
        <p:nvSpPr>
          <p:cNvPr id="160" name=""/>
          <p:cNvSpPr txBox="1"/>
          <p:nvPr/>
        </p:nvSpPr>
        <p:spPr>
          <a:xfrm>
            <a:off x="4114800" y="2481120"/>
            <a:ext cx="5486400" cy="68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Mycket som man anser som „typiskt tyskt“ är i verkligheten bayriskt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2"/>
          <a:stretch/>
        </p:blipFill>
        <p:spPr>
          <a:xfrm>
            <a:off x="4114800" y="3852720"/>
            <a:ext cx="720000" cy="1080000"/>
          </a:xfrm>
          <a:prstGeom prst="rect">
            <a:avLst/>
          </a:prstGeom>
          <a:ln w="0">
            <a:noFill/>
          </a:ln>
        </p:spPr>
      </p:pic>
      <p:sp>
        <p:nvSpPr>
          <p:cNvPr id="162" name=""/>
          <p:cNvSpPr txBox="1"/>
          <p:nvPr/>
        </p:nvSpPr>
        <p:spPr>
          <a:xfrm>
            <a:off x="3657600" y="4995720"/>
            <a:ext cx="16002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Lederhosen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" descr=""/>
          <p:cNvPicPr/>
          <p:nvPr/>
        </p:nvPicPr>
        <p:blipFill>
          <a:blip r:embed="rId3"/>
          <a:stretch/>
        </p:blipFill>
        <p:spPr>
          <a:xfrm>
            <a:off x="5846400" y="3904560"/>
            <a:ext cx="720000" cy="1040400"/>
          </a:xfrm>
          <a:prstGeom prst="rect">
            <a:avLst/>
          </a:prstGeom>
          <a:ln w="0">
            <a:noFill/>
          </a:ln>
        </p:spPr>
      </p:pic>
      <p:sp>
        <p:nvSpPr>
          <p:cNvPr id="164" name=""/>
          <p:cNvSpPr txBox="1"/>
          <p:nvPr/>
        </p:nvSpPr>
        <p:spPr>
          <a:xfrm>
            <a:off x="5486400" y="4993200"/>
            <a:ext cx="13716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Maßkrug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4"/>
          <a:stretch/>
        </p:blipFill>
        <p:spPr>
          <a:xfrm>
            <a:off x="7279200" y="3816720"/>
            <a:ext cx="1143000" cy="1143000"/>
          </a:xfrm>
          <a:prstGeom prst="rect">
            <a:avLst/>
          </a:prstGeom>
          <a:ln w="0">
            <a:noFill/>
          </a:ln>
        </p:spPr>
      </p:pic>
      <p:sp>
        <p:nvSpPr>
          <p:cNvPr id="166" name=""/>
          <p:cNvSpPr txBox="1"/>
          <p:nvPr/>
        </p:nvSpPr>
        <p:spPr>
          <a:xfrm>
            <a:off x="7315200" y="4995720"/>
            <a:ext cx="13716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Weißbier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"/>
          <p:cNvSpPr txBox="1"/>
          <p:nvPr/>
        </p:nvSpPr>
        <p:spPr>
          <a:xfrm>
            <a:off x="4114800" y="5715000"/>
            <a:ext cx="36576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De har t.o.m. en egen hymn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7" dur="indefinite" restart="never" nodeType="tmRoot">
          <p:childTnLst>
            <p:seq>
              <p:cTn id="158" dur="indefinite" nodeType="mainSeq">
                <p:childTnLst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"/>
          <p:cNvSpPr txBox="1"/>
          <p:nvPr/>
        </p:nvSpPr>
        <p:spPr>
          <a:xfrm>
            <a:off x="2286000" y="298440"/>
            <a:ext cx="388584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Hälso och sjukvårdssystemet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"/>
          <p:cNvSpPr txBox="1"/>
          <p:nvPr/>
        </p:nvSpPr>
        <p:spPr>
          <a:xfrm>
            <a:off x="3657600" y="685800"/>
            <a:ext cx="685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GKV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"/>
          <p:cNvSpPr txBox="1"/>
          <p:nvPr/>
        </p:nvSpPr>
        <p:spPr>
          <a:xfrm>
            <a:off x="2286000" y="1512720"/>
            <a:ext cx="36576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Vanlig sjukvård är nästan helt gratis.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"/>
          <p:cNvSpPr txBox="1"/>
          <p:nvPr/>
        </p:nvSpPr>
        <p:spPr>
          <a:xfrm>
            <a:off x="1852200" y="1975680"/>
            <a:ext cx="5342400" cy="541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Bara specialbehandlingar som hat tvivelaktigt medicinskt värde måste man själv betala (tex. homeopati)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4" name="" descr=""/>
          <p:cNvPicPr/>
          <p:nvPr/>
        </p:nvPicPr>
        <p:blipFill>
          <a:blip r:embed="rId1"/>
          <a:stretch/>
        </p:blipFill>
        <p:spPr>
          <a:xfrm>
            <a:off x="914760" y="316080"/>
            <a:ext cx="1055880" cy="1055880"/>
          </a:xfrm>
          <a:prstGeom prst="rect">
            <a:avLst/>
          </a:prstGeom>
          <a:ln w="0">
            <a:noFill/>
          </a:ln>
        </p:spPr>
      </p:pic>
      <p:sp>
        <p:nvSpPr>
          <p:cNvPr id="595" name=""/>
          <p:cNvSpPr txBox="1"/>
          <p:nvPr/>
        </p:nvSpPr>
        <p:spPr>
          <a:xfrm>
            <a:off x="1744200" y="2671200"/>
            <a:ext cx="5342400" cy="993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Också speciella undersökningar som inte anses nödvändiga, t.ex. vissa ögonundersökningar (grön starr = glaukomscreening, gul starr = katarakt), måste betalas helt själv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6" name=""/>
          <p:cNvSpPr txBox="1"/>
          <p:nvPr/>
        </p:nvSpPr>
        <p:spPr>
          <a:xfrm>
            <a:off x="2286000" y="4114800"/>
            <a:ext cx="4343400" cy="31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Läkemedel: 10% av priset, min. 5€, max. 10€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"/>
          <p:cNvSpPr txBox="1"/>
          <p:nvPr/>
        </p:nvSpPr>
        <p:spPr>
          <a:xfrm>
            <a:off x="2286000" y="4713120"/>
            <a:ext cx="4343400" cy="541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Hjälpmedel: Glasögon, ortopediska skor osv.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Stor andel måste man betala själv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37" dur="indefinite" restart="never" nodeType="tmRoot">
          <p:childTnLst>
            <p:seq>
              <p:cTn id="1238" dur="indefinite" nodeType="mainSeq">
                <p:childTnLst>
                  <p:par>
                    <p:cTn id="1239" fill="hold">
                      <p:stCondLst>
                        <p:cond delay="indefinite"/>
                      </p:stCondLst>
                      <p:childTnLst>
                        <p:par>
                          <p:cTn id="1240" fill="hold">
                            <p:stCondLst>
                              <p:cond delay="0"/>
                            </p:stCondLst>
                            <p:childTnLst>
                              <p:par>
                                <p:cTn id="12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3" fill="hold">
                      <p:stCondLst>
                        <p:cond delay="indefinite"/>
                      </p:stCondLst>
                      <p:childTnLst>
                        <p:par>
                          <p:cTn id="1244" fill="hold">
                            <p:stCondLst>
                              <p:cond delay="0"/>
                            </p:stCondLst>
                            <p:childTnLst>
                              <p:par>
                                <p:cTn id="12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7" fill="hold">
                      <p:stCondLst>
                        <p:cond delay="indefinite"/>
                      </p:stCondLst>
                      <p:childTnLst>
                        <p:par>
                          <p:cTn id="1248" fill="hold">
                            <p:stCondLst>
                              <p:cond delay="0"/>
                            </p:stCondLst>
                            <p:childTnLst>
                              <p:par>
                                <p:cTn id="12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1" fill="hold">
                      <p:stCondLst>
                        <p:cond delay="indefinite"/>
                      </p:stCondLst>
                      <p:childTnLst>
                        <p:par>
                          <p:cTn id="1252" fill="hold">
                            <p:stCondLst>
                              <p:cond delay="0"/>
                            </p:stCondLst>
                            <p:childTnLst>
                              <p:par>
                                <p:cTn id="12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5" fill="hold">
                      <p:stCondLst>
                        <p:cond delay="indefinite"/>
                      </p:stCondLst>
                      <p:childTnLst>
                        <p:par>
                          <p:cTn id="1256" fill="hold">
                            <p:stCondLst>
                              <p:cond delay="0"/>
                            </p:stCondLst>
                            <p:childTnLst>
                              <p:par>
                                <p:cTn id="12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9" fill="hold">
                      <p:stCondLst>
                        <p:cond delay="indefinite"/>
                      </p:stCondLst>
                      <p:childTnLst>
                        <p:par>
                          <p:cTn id="1260" fill="hold">
                            <p:stCondLst>
                              <p:cond delay="0"/>
                            </p:stCondLst>
                            <p:childTnLst>
                              <p:par>
                                <p:cTn id="12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"/>
          <p:cNvSpPr txBox="1"/>
          <p:nvPr/>
        </p:nvSpPr>
        <p:spPr>
          <a:xfrm>
            <a:off x="3657600" y="796680"/>
            <a:ext cx="685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GKV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9" name=""/>
          <p:cNvSpPr txBox="1"/>
          <p:nvPr/>
        </p:nvSpPr>
        <p:spPr>
          <a:xfrm>
            <a:off x="2286000" y="298800"/>
            <a:ext cx="388584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Hälso och sjukvårdssystemet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0" name=""/>
          <p:cNvSpPr txBox="1"/>
          <p:nvPr/>
        </p:nvSpPr>
        <p:spPr>
          <a:xfrm>
            <a:off x="3513600" y="1145880"/>
            <a:ext cx="1143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Sjukhus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1" name="" descr=""/>
          <p:cNvPicPr/>
          <p:nvPr/>
        </p:nvPicPr>
        <p:blipFill>
          <a:blip r:embed="rId1"/>
          <a:stretch/>
        </p:blipFill>
        <p:spPr>
          <a:xfrm>
            <a:off x="7315200" y="228600"/>
            <a:ext cx="1828800" cy="1828800"/>
          </a:xfrm>
          <a:prstGeom prst="rect">
            <a:avLst/>
          </a:prstGeom>
          <a:ln w="0">
            <a:noFill/>
          </a:ln>
        </p:spPr>
      </p:pic>
      <p:sp>
        <p:nvSpPr>
          <p:cNvPr id="602" name=""/>
          <p:cNvSpPr txBox="1"/>
          <p:nvPr/>
        </p:nvSpPr>
        <p:spPr>
          <a:xfrm>
            <a:off x="1371600" y="2286000"/>
            <a:ext cx="5463000" cy="30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Själva vården (operation, behandling, läkemedel under vårdtiden)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"/>
          <p:cNvSpPr txBox="1"/>
          <p:nvPr/>
        </p:nvSpPr>
        <p:spPr>
          <a:xfrm>
            <a:off x="2743200" y="2661840"/>
            <a:ext cx="2514600" cy="30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Mat, boende, vårdpersonal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" name=""/>
          <p:cNvSpPr txBox="1"/>
          <p:nvPr/>
        </p:nvSpPr>
        <p:spPr>
          <a:xfrm>
            <a:off x="3657600" y="1828800"/>
            <a:ext cx="914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Gratis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5" name=""/>
          <p:cNvSpPr txBox="1"/>
          <p:nvPr/>
        </p:nvSpPr>
        <p:spPr>
          <a:xfrm>
            <a:off x="3537000" y="3321000"/>
            <a:ext cx="914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Men: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6" name=""/>
          <p:cNvSpPr txBox="1"/>
          <p:nvPr/>
        </p:nvSpPr>
        <p:spPr>
          <a:xfrm>
            <a:off x="2622600" y="3778200"/>
            <a:ext cx="27432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Patienten betalar 10 € per dag. </a:t>
            </a:r>
            <a:br>
              <a:rPr sz="1400"/>
            </a:b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Max. 28 dagar per år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"/>
          <p:cNvSpPr txBox="1"/>
          <p:nvPr/>
        </p:nvSpPr>
        <p:spPr>
          <a:xfrm>
            <a:off x="1936800" y="4431240"/>
            <a:ext cx="48006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Extra bekvämligheter (t.ex. enkelrum, val av chefsläkare)</a:t>
            </a:r>
            <a:br>
              <a:rPr sz="1400"/>
            </a:b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måste betalas sjäv (tilläggsförsäkring)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63" dur="indefinite" restart="never" nodeType="tmRoot">
          <p:childTnLst>
            <p:seq>
              <p:cTn id="1264" dur="indefinite" nodeType="mainSeq">
                <p:childTnLst>
                  <p:par>
                    <p:cTn id="1265" fill="hold">
                      <p:stCondLst>
                        <p:cond delay="indefinite"/>
                      </p:stCondLst>
                      <p:childTnLst>
                        <p:par>
                          <p:cTn id="1266" fill="hold">
                            <p:stCondLst>
                              <p:cond delay="0"/>
                            </p:stCondLst>
                            <p:childTnLst>
                              <p:par>
                                <p:cTn id="12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1" fill="hold">
                      <p:stCondLst>
                        <p:cond delay="indefinite"/>
                      </p:stCondLst>
                      <p:childTnLst>
                        <p:par>
                          <p:cTn id="1272" fill="hold">
                            <p:stCondLst>
                              <p:cond delay="0"/>
                            </p:stCondLst>
                            <p:childTnLst>
                              <p:par>
                                <p:cTn id="12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5" fill="hold">
                      <p:stCondLst>
                        <p:cond delay="indefinite"/>
                      </p:stCondLst>
                      <p:childTnLst>
                        <p:par>
                          <p:cTn id="1276" fill="hold">
                            <p:stCondLst>
                              <p:cond delay="0"/>
                            </p:stCondLst>
                            <p:childTnLst>
                              <p:par>
                                <p:cTn id="12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1" fill="hold">
                      <p:stCondLst>
                        <p:cond delay="indefinite"/>
                      </p:stCondLst>
                      <p:childTnLst>
                        <p:par>
                          <p:cTn id="1282" fill="hold">
                            <p:stCondLst>
                              <p:cond delay="0"/>
                            </p:stCondLst>
                            <p:childTnLst>
                              <p:par>
                                <p:cTn id="12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5" fill="hold">
                      <p:stCondLst>
                        <p:cond delay="indefinite"/>
                      </p:stCondLst>
                      <p:childTnLst>
                        <p:par>
                          <p:cTn id="1286" fill="hold">
                            <p:stCondLst>
                              <p:cond delay="0"/>
                            </p:stCondLst>
                            <p:childTnLst>
                              <p:par>
                                <p:cTn id="12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"/>
          <p:cNvSpPr txBox="1"/>
          <p:nvPr/>
        </p:nvSpPr>
        <p:spPr>
          <a:xfrm>
            <a:off x="3429000" y="796680"/>
            <a:ext cx="6858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GKV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9" name=""/>
          <p:cNvSpPr txBox="1"/>
          <p:nvPr/>
        </p:nvSpPr>
        <p:spPr>
          <a:xfrm>
            <a:off x="2286000" y="298800"/>
            <a:ext cx="388584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Hälso och sjukvårdssystemet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"/>
          <p:cNvSpPr txBox="1"/>
          <p:nvPr/>
        </p:nvSpPr>
        <p:spPr>
          <a:xfrm>
            <a:off x="3200400" y="1482480"/>
            <a:ext cx="1143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Tandvård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1" name="" descr=""/>
          <p:cNvPicPr/>
          <p:nvPr/>
        </p:nvPicPr>
        <p:blipFill>
          <a:blip r:embed="rId1"/>
          <a:stretch/>
        </p:blipFill>
        <p:spPr>
          <a:xfrm>
            <a:off x="6858000" y="315720"/>
            <a:ext cx="1741680" cy="1741680"/>
          </a:xfrm>
          <a:prstGeom prst="rect">
            <a:avLst/>
          </a:prstGeom>
          <a:ln w="0">
            <a:noFill/>
          </a:ln>
        </p:spPr>
      </p:pic>
      <p:sp>
        <p:nvSpPr>
          <p:cNvPr id="612" name=""/>
          <p:cNvSpPr txBox="1"/>
          <p:nvPr/>
        </p:nvSpPr>
        <p:spPr>
          <a:xfrm>
            <a:off x="2514600" y="2743200"/>
            <a:ext cx="3886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Också här: grundbehandling gratis 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"/>
          <p:cNvSpPr txBox="1"/>
          <p:nvPr/>
        </p:nvSpPr>
        <p:spPr>
          <a:xfrm>
            <a:off x="2514600" y="3396240"/>
            <a:ext cx="38862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400" spc="-1" strike="noStrike">
                <a:solidFill>
                  <a:srgbClr val="000000"/>
                </a:solidFill>
                <a:latin typeface="Arial"/>
                <a:ea typeface="Bitstream Vera Sans"/>
              </a:rPr>
              <a:t>Men: s</a:t>
            </a: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törre protetik (kronor, implantat) kräver hög egenandel. 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91" dur="indefinite" restart="never" nodeType="tmRoot">
          <p:childTnLst>
            <p:seq>
              <p:cTn id="1292" dur="indefinite" nodeType="mainSeq">
                <p:childTnLst>
                  <p:par>
                    <p:cTn id="1293" fill="hold">
                      <p:stCondLst>
                        <p:cond delay="indefinite"/>
                      </p:stCondLst>
                      <p:childTnLst>
                        <p:par>
                          <p:cTn id="1294" fill="hold">
                            <p:stCondLst>
                              <p:cond delay="0"/>
                            </p:stCondLst>
                            <p:childTnLst>
                              <p:par>
                                <p:cTn id="12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9" fill="hold">
                      <p:stCondLst>
                        <p:cond delay="indefinite"/>
                      </p:stCondLst>
                      <p:childTnLst>
                        <p:par>
                          <p:cTn id="1300" fill="hold">
                            <p:stCondLst>
                              <p:cond delay="0"/>
                            </p:stCondLst>
                            <p:childTnLst>
                              <p:par>
                                <p:cTn id="13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"/>
          <p:cNvSpPr txBox="1"/>
          <p:nvPr/>
        </p:nvSpPr>
        <p:spPr>
          <a:xfrm>
            <a:off x="2971800" y="526680"/>
            <a:ext cx="3200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Traditionell mat i Bayern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"/>
          <p:cNvSpPr txBox="1"/>
          <p:nvPr/>
        </p:nvSpPr>
        <p:spPr>
          <a:xfrm>
            <a:off x="1371600" y="3430800"/>
            <a:ext cx="25146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Mittagessen (lunch)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6" name=""/>
          <p:cNvSpPr txBox="1"/>
          <p:nvPr/>
        </p:nvSpPr>
        <p:spPr>
          <a:xfrm>
            <a:off x="4572000" y="3200400"/>
            <a:ext cx="3657600" cy="9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Huvudmåltiden: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traditonellt viktig, framför allt på söndgarna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"/>
          <p:cNvSpPr txBox="1"/>
          <p:nvPr/>
        </p:nvSpPr>
        <p:spPr>
          <a:xfrm>
            <a:off x="1371600" y="2057400"/>
            <a:ext cx="25146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Frühstück (frukost)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"/>
          <p:cNvSpPr txBox="1"/>
          <p:nvPr/>
        </p:nvSpPr>
        <p:spPr>
          <a:xfrm>
            <a:off x="4572000" y="1828800"/>
            <a:ext cx="3657600" cy="9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Kaffe, frallor (ofta med sylt eller honung), müsli och apelsinjuice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"/>
          <p:cNvSpPr txBox="1"/>
          <p:nvPr/>
        </p:nvSpPr>
        <p:spPr>
          <a:xfrm>
            <a:off x="1371600" y="4960800"/>
            <a:ext cx="29718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Abendessen (middag)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"/>
          <p:cNvSpPr txBox="1"/>
          <p:nvPr/>
        </p:nvSpPr>
        <p:spPr>
          <a:xfrm>
            <a:off x="4572000" y="4802400"/>
            <a:ext cx="36576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Man går ofta ut och äter,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annars ofta bröd med pålägg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05" dur="indefinite" restart="never" nodeType="tmRoot">
          <p:childTnLst>
            <p:seq>
              <p:cTn id="1306" dur="indefinite" nodeType="mainSeq">
                <p:childTnLst>
                  <p:par>
                    <p:cTn id="1307" fill="hold">
                      <p:stCondLst>
                        <p:cond delay="indefinite"/>
                      </p:stCondLst>
                      <p:childTnLst>
                        <p:par>
                          <p:cTn id="1308" fill="hold">
                            <p:stCondLst>
                              <p:cond delay="0"/>
                            </p:stCondLst>
                            <p:childTnLst>
                              <p:par>
                                <p:cTn id="13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3" fill="hold">
                      <p:stCondLst>
                        <p:cond delay="indefinite"/>
                      </p:stCondLst>
                      <p:childTnLst>
                        <p:par>
                          <p:cTn id="1314" fill="hold">
                            <p:stCondLst>
                              <p:cond delay="0"/>
                            </p:stCondLst>
                            <p:childTnLst>
                              <p:par>
                                <p:cTn id="13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9" fill="hold">
                      <p:stCondLst>
                        <p:cond delay="indefinite"/>
                      </p:stCondLst>
                      <p:childTnLst>
                        <p:par>
                          <p:cTn id="1320" fill="hold">
                            <p:stCondLst>
                              <p:cond delay="0"/>
                            </p:stCondLst>
                            <p:childTnLst>
                              <p:par>
                                <p:cTn id="13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"/>
          <p:cNvSpPr txBox="1"/>
          <p:nvPr/>
        </p:nvSpPr>
        <p:spPr>
          <a:xfrm>
            <a:off x="2971800" y="526680"/>
            <a:ext cx="3200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Traditionell mat i Bayern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"/>
          <p:cNvSpPr txBox="1"/>
          <p:nvPr/>
        </p:nvSpPr>
        <p:spPr>
          <a:xfrm>
            <a:off x="1561680" y="1371600"/>
            <a:ext cx="6854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Kött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"/>
          <p:cNvSpPr txBox="1"/>
          <p:nvPr/>
        </p:nvSpPr>
        <p:spPr>
          <a:xfrm>
            <a:off x="7315200" y="1371600"/>
            <a:ext cx="68544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Korv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" name=""/>
          <p:cNvSpPr txBox="1"/>
          <p:nvPr/>
        </p:nvSpPr>
        <p:spPr>
          <a:xfrm>
            <a:off x="3657600" y="2057400"/>
            <a:ext cx="9144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Fläsk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"/>
          <p:cNvSpPr txBox="1"/>
          <p:nvPr/>
        </p:nvSpPr>
        <p:spPr>
          <a:xfrm>
            <a:off x="4114800" y="3768480"/>
            <a:ext cx="27432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Knödel och Sauerkraut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6" name="" descr=""/>
          <p:cNvPicPr/>
          <p:nvPr/>
        </p:nvPicPr>
        <p:blipFill>
          <a:blip r:embed="rId1"/>
          <a:stretch/>
        </p:blipFill>
        <p:spPr>
          <a:xfrm>
            <a:off x="1103760" y="1828800"/>
            <a:ext cx="1639440" cy="1092960"/>
          </a:xfrm>
          <a:prstGeom prst="rect">
            <a:avLst/>
          </a:prstGeom>
          <a:ln w="0">
            <a:noFill/>
          </a:ln>
        </p:spPr>
      </p:pic>
      <p:pic>
        <p:nvPicPr>
          <p:cNvPr id="627" name="" descr=""/>
          <p:cNvPicPr/>
          <p:nvPr/>
        </p:nvPicPr>
        <p:blipFill>
          <a:blip r:embed="rId2"/>
          <a:stretch/>
        </p:blipFill>
        <p:spPr>
          <a:xfrm>
            <a:off x="3657600" y="2514600"/>
            <a:ext cx="1371600" cy="914400"/>
          </a:xfrm>
          <a:prstGeom prst="rect">
            <a:avLst/>
          </a:prstGeom>
          <a:ln w="0">
            <a:noFill/>
          </a:ln>
        </p:spPr>
      </p:pic>
      <p:pic>
        <p:nvPicPr>
          <p:cNvPr id="628" name="" descr=""/>
          <p:cNvPicPr/>
          <p:nvPr/>
        </p:nvPicPr>
        <p:blipFill>
          <a:blip r:embed="rId3"/>
          <a:stretch/>
        </p:blipFill>
        <p:spPr>
          <a:xfrm>
            <a:off x="6858000" y="1828800"/>
            <a:ext cx="1596240" cy="1050840"/>
          </a:xfrm>
          <a:prstGeom prst="rect">
            <a:avLst/>
          </a:prstGeom>
          <a:ln w="0">
            <a:noFill/>
          </a:ln>
        </p:spPr>
      </p:pic>
      <p:pic>
        <p:nvPicPr>
          <p:cNvPr id="629" name="" descr=""/>
          <p:cNvPicPr/>
          <p:nvPr/>
        </p:nvPicPr>
        <p:blipFill>
          <a:blip r:embed="rId4"/>
          <a:stretch/>
        </p:blipFill>
        <p:spPr>
          <a:xfrm>
            <a:off x="4343400" y="4114800"/>
            <a:ext cx="1922760" cy="208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25" dur="indefinite" restart="never" nodeType="tmRoot">
          <p:childTnLst>
            <p:seq>
              <p:cTn id="1326" dur="indefinite" nodeType="mainSeq">
                <p:childTnLst>
                  <p:par>
                    <p:cTn id="1327" fill="hold">
                      <p:stCondLst>
                        <p:cond delay="indefinite"/>
                      </p:stCondLst>
                      <p:childTnLst>
                        <p:par>
                          <p:cTn id="1328" fill="hold">
                            <p:stCondLst>
                              <p:cond delay="0"/>
                            </p:stCondLst>
                            <p:childTnLst>
                              <p:par>
                                <p:cTn id="13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3" fill="hold">
                      <p:stCondLst>
                        <p:cond delay="indefinite"/>
                      </p:stCondLst>
                      <p:childTnLst>
                        <p:par>
                          <p:cTn id="1334" fill="hold">
                            <p:stCondLst>
                              <p:cond delay="0"/>
                            </p:stCondLst>
                            <p:childTnLst>
                              <p:par>
                                <p:cTn id="13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9" fill="hold">
                      <p:stCondLst>
                        <p:cond delay="indefinite"/>
                      </p:stCondLst>
                      <p:childTnLst>
                        <p:par>
                          <p:cTn id="1340" fill="hold">
                            <p:stCondLst>
                              <p:cond delay="0"/>
                            </p:stCondLst>
                            <p:childTnLst>
                              <p:par>
                                <p:cTn id="13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5" fill="hold">
                      <p:stCondLst>
                        <p:cond delay="indefinite"/>
                      </p:stCondLst>
                      <p:childTnLst>
                        <p:par>
                          <p:cTn id="1346" fill="hold">
                            <p:stCondLst>
                              <p:cond delay="0"/>
                            </p:stCondLst>
                            <p:childTnLst>
                              <p:par>
                                <p:cTn id="13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"/>
          <p:cNvSpPr txBox="1"/>
          <p:nvPr/>
        </p:nvSpPr>
        <p:spPr>
          <a:xfrm>
            <a:off x="2971800" y="526680"/>
            <a:ext cx="3200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Traditionell mat i Bayern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1" name="" descr=""/>
          <p:cNvPicPr/>
          <p:nvPr/>
        </p:nvPicPr>
        <p:blipFill>
          <a:blip r:embed="rId1"/>
          <a:stretch/>
        </p:blipFill>
        <p:spPr>
          <a:xfrm>
            <a:off x="6139800" y="2057400"/>
            <a:ext cx="1404000" cy="1143000"/>
          </a:xfrm>
          <a:prstGeom prst="rect">
            <a:avLst/>
          </a:prstGeom>
          <a:ln w="0">
            <a:noFill/>
          </a:ln>
        </p:spPr>
      </p:pic>
      <p:sp>
        <p:nvSpPr>
          <p:cNvPr id="632" name=""/>
          <p:cNvSpPr txBox="1"/>
          <p:nvPr/>
        </p:nvSpPr>
        <p:spPr>
          <a:xfrm>
            <a:off x="2971800" y="1212480"/>
            <a:ext cx="3200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Exempel på specialiteter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3" name=""/>
          <p:cNvSpPr txBox="1"/>
          <p:nvPr/>
        </p:nvSpPr>
        <p:spPr>
          <a:xfrm>
            <a:off x="793800" y="2286720"/>
            <a:ext cx="48006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Schweinsbraten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mit  Semmelknödeln und Sauerkraut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" name=""/>
          <p:cNvSpPr txBox="1"/>
          <p:nvPr/>
        </p:nvSpPr>
        <p:spPr>
          <a:xfrm>
            <a:off x="1936440" y="3886560"/>
            <a:ext cx="3092760" cy="456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Weißwurst mit Weißbier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5" name="" descr=""/>
          <p:cNvPicPr/>
          <p:nvPr/>
        </p:nvPicPr>
        <p:blipFill>
          <a:blip r:embed="rId2"/>
          <a:srcRect l="0" t="0" r="0" b="9976"/>
          <a:stretch/>
        </p:blipFill>
        <p:spPr>
          <a:xfrm>
            <a:off x="5826600" y="3507120"/>
            <a:ext cx="1945800" cy="1257480"/>
          </a:xfrm>
          <a:prstGeom prst="rect">
            <a:avLst/>
          </a:prstGeom>
          <a:ln w="0">
            <a:noFill/>
          </a:ln>
        </p:spPr>
      </p:pic>
      <p:pic>
        <p:nvPicPr>
          <p:cNvPr id="636" name="" descr=""/>
          <p:cNvPicPr/>
          <p:nvPr/>
        </p:nvPicPr>
        <p:blipFill>
          <a:blip r:embed="rId3"/>
          <a:stretch/>
        </p:blipFill>
        <p:spPr>
          <a:xfrm>
            <a:off x="5943600" y="5029200"/>
            <a:ext cx="1828800" cy="1143000"/>
          </a:xfrm>
          <a:prstGeom prst="rect">
            <a:avLst/>
          </a:prstGeom>
          <a:ln w="0">
            <a:noFill/>
          </a:ln>
        </p:spPr>
      </p:pic>
      <p:sp>
        <p:nvSpPr>
          <p:cNvPr id="637" name=""/>
          <p:cNvSpPr txBox="1"/>
          <p:nvPr/>
        </p:nvSpPr>
        <p:spPr>
          <a:xfrm>
            <a:off x="2057400" y="5486400"/>
            <a:ext cx="2864160" cy="456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Leberkässemmel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51" dur="indefinite" restart="never" nodeType="tmRoot">
          <p:childTnLst>
            <p:seq>
              <p:cTn id="1352" dur="indefinite" nodeType="mainSeq">
                <p:childTnLst>
                  <p:par>
                    <p:cTn id="1353" fill="hold">
                      <p:stCondLst>
                        <p:cond delay="indefinite"/>
                      </p:stCondLst>
                      <p:childTnLst>
                        <p:par>
                          <p:cTn id="1354" fill="hold">
                            <p:stCondLst>
                              <p:cond delay="0"/>
                            </p:stCondLst>
                            <p:childTnLst>
                              <p:par>
                                <p:cTn id="13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9" fill="hold">
                      <p:stCondLst>
                        <p:cond delay="indefinite"/>
                      </p:stCondLst>
                      <p:childTnLst>
                        <p:par>
                          <p:cTn id="1360" fill="hold">
                            <p:stCondLst>
                              <p:cond delay="0"/>
                            </p:stCondLst>
                            <p:childTnLst>
                              <p:par>
                                <p:cTn id="13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5" fill="hold">
                      <p:stCondLst>
                        <p:cond delay="indefinite"/>
                      </p:stCondLst>
                      <p:childTnLst>
                        <p:par>
                          <p:cTn id="1366" fill="hold">
                            <p:stCondLst>
                              <p:cond delay="0"/>
                            </p:stCondLst>
                            <p:childTnLst>
                              <p:par>
                                <p:cTn id="13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"/>
          <p:cNvSpPr txBox="1"/>
          <p:nvPr/>
        </p:nvSpPr>
        <p:spPr>
          <a:xfrm>
            <a:off x="2971800" y="526680"/>
            <a:ext cx="3200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Traditionell mat i Bayern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"/>
          <p:cNvSpPr txBox="1"/>
          <p:nvPr/>
        </p:nvSpPr>
        <p:spPr>
          <a:xfrm>
            <a:off x="2971800" y="1212480"/>
            <a:ext cx="3200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Exempel på specialiteter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0" name="" descr=""/>
          <p:cNvPicPr/>
          <p:nvPr/>
        </p:nvPicPr>
        <p:blipFill>
          <a:blip r:embed="rId1"/>
          <a:stretch/>
        </p:blipFill>
        <p:spPr>
          <a:xfrm>
            <a:off x="5486400" y="2057400"/>
            <a:ext cx="1371600" cy="1371600"/>
          </a:xfrm>
          <a:prstGeom prst="rect">
            <a:avLst/>
          </a:prstGeom>
          <a:ln w="0">
            <a:noFill/>
          </a:ln>
        </p:spPr>
      </p:pic>
      <p:sp>
        <p:nvSpPr>
          <p:cNvPr id="641" name=""/>
          <p:cNvSpPr txBox="1"/>
          <p:nvPr/>
        </p:nvSpPr>
        <p:spPr>
          <a:xfrm>
            <a:off x="2514600" y="2584080"/>
            <a:ext cx="16002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Obatzda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2" name="" descr=""/>
          <p:cNvPicPr/>
          <p:nvPr/>
        </p:nvPicPr>
        <p:blipFill>
          <a:blip r:embed="rId2"/>
          <a:stretch/>
        </p:blipFill>
        <p:spPr>
          <a:xfrm>
            <a:off x="5496120" y="3886200"/>
            <a:ext cx="1133280" cy="1133280"/>
          </a:xfrm>
          <a:prstGeom prst="rect">
            <a:avLst/>
          </a:prstGeom>
          <a:ln w="0">
            <a:noFill/>
          </a:ln>
        </p:spPr>
      </p:pic>
      <p:sp>
        <p:nvSpPr>
          <p:cNvPr id="643" name=""/>
          <p:cNvSpPr txBox="1"/>
          <p:nvPr/>
        </p:nvSpPr>
        <p:spPr>
          <a:xfrm>
            <a:off x="2286000" y="4114800"/>
            <a:ext cx="2057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Schweinshax'n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4" name="" descr=""/>
          <p:cNvPicPr/>
          <p:nvPr/>
        </p:nvPicPr>
        <p:blipFill>
          <a:blip r:embed="rId3"/>
          <a:stretch/>
        </p:blipFill>
        <p:spPr>
          <a:xfrm>
            <a:off x="5486400" y="5257800"/>
            <a:ext cx="1494360" cy="981000"/>
          </a:xfrm>
          <a:prstGeom prst="rect">
            <a:avLst/>
          </a:prstGeom>
          <a:ln w="0">
            <a:noFill/>
          </a:ln>
        </p:spPr>
      </p:pic>
      <p:sp>
        <p:nvSpPr>
          <p:cNvPr id="645" name=""/>
          <p:cNvSpPr txBox="1"/>
          <p:nvPr/>
        </p:nvSpPr>
        <p:spPr>
          <a:xfrm>
            <a:off x="2286000" y="5327280"/>
            <a:ext cx="27432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Nürnberger Bratwurst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71" dur="indefinite" restart="never" nodeType="tmRoot">
          <p:childTnLst>
            <p:seq>
              <p:cTn id="1372" dur="indefinite" nodeType="mainSeq">
                <p:childTnLst>
                  <p:par>
                    <p:cTn id="1373" fill="hold">
                      <p:stCondLst>
                        <p:cond delay="indefinite"/>
                      </p:stCondLst>
                      <p:childTnLst>
                        <p:par>
                          <p:cTn id="1374" fill="hold">
                            <p:stCondLst>
                              <p:cond delay="0"/>
                            </p:stCondLst>
                            <p:childTnLst>
                              <p:par>
                                <p:cTn id="13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9" fill="hold">
                      <p:stCondLst>
                        <p:cond delay="indefinite"/>
                      </p:stCondLst>
                      <p:childTnLst>
                        <p:par>
                          <p:cTn id="1380" fill="hold">
                            <p:stCondLst>
                              <p:cond delay="0"/>
                            </p:stCondLst>
                            <p:childTnLst>
                              <p:par>
                                <p:cTn id="13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5" fill="hold">
                      <p:stCondLst>
                        <p:cond delay="indefinite"/>
                      </p:stCondLst>
                      <p:childTnLst>
                        <p:par>
                          <p:cTn id="1386" fill="hold">
                            <p:stCondLst>
                              <p:cond delay="0"/>
                            </p:stCondLst>
                            <p:childTnLst>
                              <p:par>
                                <p:cTn id="13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" descr=""/>
          <p:cNvPicPr/>
          <p:nvPr/>
        </p:nvPicPr>
        <p:blipFill>
          <a:blip r:embed="rId1"/>
          <a:stretch/>
        </p:blipFill>
        <p:spPr>
          <a:xfrm rot="20322600">
            <a:off x="4572000" y="3200400"/>
            <a:ext cx="2743200" cy="1828800"/>
          </a:xfrm>
          <a:prstGeom prst="rect">
            <a:avLst/>
          </a:prstGeom>
          <a:ln w="0">
            <a:noFill/>
          </a:ln>
        </p:spPr>
      </p:pic>
      <p:sp>
        <p:nvSpPr>
          <p:cNvPr id="647" name=""/>
          <p:cNvSpPr txBox="1"/>
          <p:nvPr/>
        </p:nvSpPr>
        <p:spPr>
          <a:xfrm>
            <a:off x="2971800" y="526680"/>
            <a:ext cx="3200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Traditionell mat i Bayern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8" name=""/>
          <p:cNvSpPr txBox="1"/>
          <p:nvPr/>
        </p:nvSpPr>
        <p:spPr>
          <a:xfrm>
            <a:off x="4114800" y="1143000"/>
            <a:ext cx="914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Men: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"/>
          <p:cNvSpPr txBox="1"/>
          <p:nvPr/>
        </p:nvSpPr>
        <p:spPr>
          <a:xfrm>
            <a:off x="2514600" y="1669680"/>
            <a:ext cx="45720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Naturligtvis också internationell mat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0" name="" descr=""/>
          <p:cNvPicPr/>
          <p:nvPr/>
        </p:nvPicPr>
        <p:blipFill>
          <a:blip r:embed="rId2"/>
          <a:stretch/>
        </p:blipFill>
        <p:spPr>
          <a:xfrm rot="19788000">
            <a:off x="1105200" y="2631960"/>
            <a:ext cx="1812240" cy="1614240"/>
          </a:xfrm>
          <a:prstGeom prst="rect">
            <a:avLst/>
          </a:prstGeom>
          <a:ln w="0">
            <a:noFill/>
          </a:ln>
        </p:spPr>
      </p:pic>
      <p:pic>
        <p:nvPicPr>
          <p:cNvPr id="651" name="" descr=""/>
          <p:cNvPicPr/>
          <p:nvPr/>
        </p:nvPicPr>
        <p:blipFill>
          <a:blip r:embed="rId3"/>
          <a:stretch/>
        </p:blipFill>
        <p:spPr>
          <a:xfrm rot="921600">
            <a:off x="2621160" y="2804760"/>
            <a:ext cx="2437920" cy="1828800"/>
          </a:xfrm>
          <a:prstGeom prst="rect">
            <a:avLst/>
          </a:prstGeom>
          <a:ln w="0">
            <a:noFill/>
          </a:ln>
        </p:spPr>
      </p:pic>
      <p:pic>
        <p:nvPicPr>
          <p:cNvPr id="652" name="" descr=""/>
          <p:cNvPicPr/>
          <p:nvPr/>
        </p:nvPicPr>
        <p:blipFill>
          <a:blip r:embed="rId4"/>
          <a:stretch/>
        </p:blipFill>
        <p:spPr>
          <a:xfrm rot="1514400">
            <a:off x="2174040" y="3886200"/>
            <a:ext cx="2855160" cy="214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91" dur="indefinite" restart="never" nodeType="tmRoot">
          <p:childTnLst>
            <p:seq>
              <p:cTn id="1392" dur="indefinite" nodeType="mainSeq">
                <p:childTnLst>
                  <p:par>
                    <p:cTn id="1393" fill="hold">
                      <p:stCondLst>
                        <p:cond delay="indefinite"/>
                      </p:stCondLst>
                      <p:childTnLst>
                        <p:par>
                          <p:cTn id="1394" fill="hold">
                            <p:stCondLst>
                              <p:cond delay="0"/>
                            </p:stCondLst>
                            <p:childTnLst>
                              <p:par>
                                <p:cTn id="13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7" fill="hold">
                      <p:stCondLst>
                        <p:cond delay="indefinite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1" fill="hold">
                      <p:stCondLst>
                        <p:cond delay="indefinite"/>
                      </p:stCondLst>
                      <p:childTnLst>
                        <p:par>
                          <p:cTn id="1402" fill="hold">
                            <p:stCondLst>
                              <p:cond delay="0"/>
                            </p:stCondLst>
                            <p:childTnLst>
                              <p:par>
                                <p:cTn id="14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"/>
          <p:cNvSpPr txBox="1"/>
          <p:nvPr/>
        </p:nvSpPr>
        <p:spPr>
          <a:xfrm>
            <a:off x="6629400" y="526680"/>
            <a:ext cx="32004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Helgerna  i Bayern 2026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654" name=""/>
          <p:cNvGraphicFramePr/>
          <p:nvPr/>
        </p:nvGraphicFramePr>
        <p:xfrm>
          <a:off x="910440" y="486360"/>
          <a:ext cx="5071320" cy="6724080"/>
        </p:xfrm>
        <a:graphic>
          <a:graphicData uri="http://schemas.openxmlformats.org/drawingml/2006/table">
            <a:tbl>
              <a:tblPr/>
              <a:tblGrid>
                <a:gridCol w="3440160"/>
                <a:gridCol w="1631520"/>
              </a:tblGrid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/>
                      <a:r>
                        <a:rPr b="1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Feiertag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/>
                      <a:r>
                        <a:rPr b="1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Datum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Neujahr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Do, 01.01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Heilige Drei Könige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Di, 06.01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Karfreitag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Fr, 03.04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Ostersonntag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So, 05.04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45720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Ostermontag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Mo, 06.04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Tag der Arbeit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Fr, 01.05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Christi Himmelfahrt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Do, 14.05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Pfingstmontag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Mo, 25.05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Fronleichnam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Do, 04.06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Mariä Himmelfahrt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Sa, 15.08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Tag der Deutschen Einheit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Sa, 03.10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Allerheiligen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So, 01.11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44784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1. Weihnachtstag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Fr, 25.12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45320">
                <a:tc>
                  <a:txBody>
                    <a:bodyPr lIns="90000" rIns="90000" tIns="46800" bIns="46800" anchor="t">
                      <a:noAutofit/>
                    </a:bodyPr>
                    <a:p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2. Weihnachtstag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r"/>
                      <a:r>
                        <a:rPr b="0" lang="de-DE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Sa, 26.12</a:t>
                      </a:r>
                      <a:endParaRPr b="0" lang="de-DE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"/>
          <p:cNvSpPr txBox="1"/>
          <p:nvPr/>
        </p:nvSpPr>
        <p:spPr>
          <a:xfrm>
            <a:off x="3429000" y="323280"/>
            <a:ext cx="29718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Sammanfattning: do's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"/>
          <p:cNvSpPr txBox="1"/>
          <p:nvPr/>
        </p:nvSpPr>
        <p:spPr>
          <a:xfrm>
            <a:off x="1515600" y="1087920"/>
            <a:ext cx="16002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Var punktlig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7" name=""/>
          <p:cNvSpPr txBox="1"/>
          <p:nvPr/>
        </p:nvSpPr>
        <p:spPr>
          <a:xfrm>
            <a:off x="4006800" y="1155600"/>
            <a:ext cx="45720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Möten och avtalade tider börjar verkligen på utsatt tid.</a:t>
            </a:r>
            <a:br>
              <a:rPr sz="1400"/>
            </a:b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Redan 2-3 Minuter för sent anses oartigt.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8" name="" descr=""/>
          <p:cNvPicPr/>
          <p:nvPr/>
        </p:nvPicPr>
        <p:blipFill>
          <a:blip r:embed="rId1"/>
          <a:stretch/>
        </p:blipFill>
        <p:spPr>
          <a:xfrm>
            <a:off x="402480" y="967320"/>
            <a:ext cx="812520" cy="609480"/>
          </a:xfrm>
          <a:prstGeom prst="rect">
            <a:avLst/>
          </a:prstGeom>
          <a:ln w="0">
            <a:noFill/>
          </a:ln>
        </p:spPr>
      </p:pic>
      <p:sp>
        <p:nvSpPr>
          <p:cNvPr id="659" name=""/>
          <p:cNvSpPr txBox="1"/>
          <p:nvPr/>
        </p:nvSpPr>
        <p:spPr>
          <a:xfrm>
            <a:off x="1551600" y="1625400"/>
            <a:ext cx="18288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Visa respekt </a:t>
            </a:r>
            <a:br>
              <a:rPr sz="2100"/>
            </a:b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för hierarkier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60" name=""/>
          <p:cNvGrpSpPr/>
          <p:nvPr/>
        </p:nvGrpSpPr>
        <p:grpSpPr>
          <a:xfrm>
            <a:off x="205200" y="1697400"/>
            <a:ext cx="1202400" cy="601200"/>
            <a:chOff x="205200" y="1697400"/>
            <a:chExt cx="1202400" cy="601200"/>
          </a:xfrm>
        </p:grpSpPr>
        <p:pic>
          <p:nvPicPr>
            <p:cNvPr id="661" name="" descr=""/>
            <p:cNvPicPr/>
            <p:nvPr/>
          </p:nvPicPr>
          <p:blipFill>
            <a:blip r:embed="rId2"/>
            <a:srcRect l="0" t="47818" r="38398" b="0"/>
            <a:stretch/>
          </p:blipFill>
          <p:spPr>
            <a:xfrm>
              <a:off x="205200" y="1757520"/>
              <a:ext cx="1130760" cy="541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2" name=""/>
            <p:cNvSpPr/>
            <p:nvPr/>
          </p:nvSpPr>
          <p:spPr>
            <a:xfrm>
              <a:off x="1046880" y="1697400"/>
              <a:ext cx="360720" cy="3006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0" lang="de-DE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3" name=""/>
            <p:cNvSpPr/>
            <p:nvPr/>
          </p:nvSpPr>
          <p:spPr>
            <a:xfrm>
              <a:off x="334080" y="1697760"/>
              <a:ext cx="411840" cy="4118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0" lang="de-DE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4" name=""/>
            <p:cNvSpPr/>
            <p:nvPr/>
          </p:nvSpPr>
          <p:spPr>
            <a:xfrm>
              <a:off x="955080" y="1988640"/>
              <a:ext cx="397440" cy="5652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11520" bIns="11520" anchor="ctr">
              <a:noAutofit/>
            </a:bodyPr>
            <a:p>
              <a:endParaRPr b="0" lang="de-DE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65" name=""/>
          <p:cNvSpPr txBox="1"/>
          <p:nvPr/>
        </p:nvSpPr>
        <p:spPr>
          <a:xfrm>
            <a:off x="4006800" y="1877400"/>
            <a:ext cx="32004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Titlar och positioner har stort värde.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6" name=""/>
          <p:cNvSpPr txBox="1"/>
          <p:nvPr/>
        </p:nvSpPr>
        <p:spPr>
          <a:xfrm>
            <a:off x="1503000" y="2611800"/>
            <a:ext cx="18288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Använd korrekt tilltal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7" name="" descr=""/>
          <p:cNvPicPr/>
          <p:nvPr/>
        </p:nvPicPr>
        <p:blipFill>
          <a:blip r:embed="rId3"/>
          <a:srcRect l="3734" t="-8" r="3125" b="14992"/>
          <a:stretch/>
        </p:blipFill>
        <p:spPr>
          <a:xfrm>
            <a:off x="529200" y="2383200"/>
            <a:ext cx="720000" cy="943200"/>
          </a:xfrm>
          <a:prstGeom prst="rect">
            <a:avLst/>
          </a:prstGeom>
          <a:ln w="0">
            <a:noFill/>
          </a:ln>
        </p:spPr>
      </p:pic>
      <p:sp>
        <p:nvSpPr>
          <p:cNvPr id="668" name=""/>
          <p:cNvSpPr txBox="1"/>
          <p:nvPr/>
        </p:nvSpPr>
        <p:spPr>
          <a:xfrm>
            <a:off x="4006800" y="2687040"/>
            <a:ext cx="45720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Herr/Frau + efternamn i början; </a:t>
            </a:r>
            <a:br>
              <a:rPr sz="1400"/>
            </a:b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i Bayern är „Grüß Gott“ en vanlig hälsning.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9" name=""/>
          <p:cNvSpPr txBox="1"/>
          <p:nvPr/>
        </p:nvSpPr>
        <p:spPr>
          <a:xfrm>
            <a:off x="1600200" y="3454920"/>
            <a:ext cx="18288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Planera </a:t>
            </a:r>
            <a:br>
              <a:rPr sz="2100"/>
            </a:b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i förväg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0" name="" descr=""/>
          <p:cNvPicPr/>
          <p:nvPr/>
        </p:nvPicPr>
        <p:blipFill>
          <a:blip r:embed="rId4"/>
          <a:stretch/>
        </p:blipFill>
        <p:spPr>
          <a:xfrm>
            <a:off x="486000" y="3454200"/>
            <a:ext cx="974880" cy="685800"/>
          </a:xfrm>
          <a:prstGeom prst="rect">
            <a:avLst/>
          </a:prstGeom>
          <a:ln w="0">
            <a:noFill/>
          </a:ln>
        </p:spPr>
      </p:pic>
      <p:sp>
        <p:nvSpPr>
          <p:cNvPr id="671" name=""/>
          <p:cNvSpPr txBox="1"/>
          <p:nvPr/>
        </p:nvSpPr>
        <p:spPr>
          <a:xfrm>
            <a:off x="4042800" y="3682800"/>
            <a:ext cx="41868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Tyskar uppskattar förberedelse och tydliga avtal.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2" name=""/>
          <p:cNvSpPr txBox="1"/>
          <p:nvPr/>
        </p:nvSpPr>
        <p:spPr>
          <a:xfrm>
            <a:off x="1600200" y="4296600"/>
            <a:ext cx="18288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Respektera </a:t>
            </a:r>
            <a:br>
              <a:rPr sz="2100"/>
            </a:b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traditioner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3" name="" descr=""/>
          <p:cNvPicPr/>
          <p:nvPr/>
        </p:nvPicPr>
        <p:blipFill>
          <a:blip r:embed="rId5"/>
          <a:srcRect l="15781" t="10881" r="5266" b="12888"/>
          <a:stretch/>
        </p:blipFill>
        <p:spPr>
          <a:xfrm>
            <a:off x="594000" y="4104000"/>
            <a:ext cx="673200" cy="943200"/>
          </a:xfrm>
          <a:prstGeom prst="rect">
            <a:avLst/>
          </a:prstGeom>
          <a:ln w="0">
            <a:noFill/>
          </a:ln>
        </p:spPr>
      </p:pic>
      <p:sp>
        <p:nvSpPr>
          <p:cNvPr id="674" name=""/>
          <p:cNvSpPr txBox="1"/>
          <p:nvPr/>
        </p:nvSpPr>
        <p:spPr>
          <a:xfrm>
            <a:off x="4042800" y="4368600"/>
            <a:ext cx="41868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Biergarten, Dirndl och Lederhosen, samt kyrkliga högtider tas på allvar.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"/>
          <p:cNvSpPr txBox="1"/>
          <p:nvPr/>
        </p:nvSpPr>
        <p:spPr>
          <a:xfrm>
            <a:off x="1600200" y="5091120"/>
            <a:ext cx="18288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Delta i föreningslivet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6" name="" descr=""/>
          <p:cNvPicPr/>
          <p:nvPr/>
        </p:nvPicPr>
        <p:blipFill>
          <a:blip r:embed="rId6"/>
          <a:srcRect l="7504" t="19759" r="9870" b="13712"/>
          <a:stretch/>
        </p:blipFill>
        <p:spPr>
          <a:xfrm>
            <a:off x="522000" y="5121000"/>
            <a:ext cx="849600" cy="583200"/>
          </a:xfrm>
          <a:prstGeom prst="rect">
            <a:avLst/>
          </a:prstGeom>
          <a:ln w="0">
            <a:noFill/>
          </a:ln>
        </p:spPr>
      </p:pic>
      <p:sp>
        <p:nvSpPr>
          <p:cNvPr id="677" name=""/>
          <p:cNvSpPr txBox="1"/>
          <p:nvPr/>
        </p:nvSpPr>
        <p:spPr>
          <a:xfrm>
            <a:off x="4042800" y="5196960"/>
            <a:ext cx="51012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Idrotts- och kulturföreningar är viktiga sociala sammanhang.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8" name="" descr=""/>
          <p:cNvPicPr/>
          <p:nvPr/>
        </p:nvPicPr>
        <p:blipFill>
          <a:blip r:embed="rId7"/>
          <a:stretch/>
        </p:blipFill>
        <p:spPr>
          <a:xfrm>
            <a:off x="522000" y="5992200"/>
            <a:ext cx="849600" cy="637200"/>
          </a:xfrm>
          <a:prstGeom prst="rect">
            <a:avLst/>
          </a:prstGeom>
          <a:ln w="0">
            <a:noFill/>
          </a:ln>
        </p:spPr>
      </p:pic>
      <p:sp>
        <p:nvSpPr>
          <p:cNvPr id="679" name=""/>
          <p:cNvSpPr txBox="1"/>
          <p:nvPr/>
        </p:nvSpPr>
        <p:spPr>
          <a:xfrm>
            <a:off x="1600200" y="5943600"/>
            <a:ext cx="18288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Respektera söndagen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"/>
          <p:cNvSpPr txBox="1"/>
          <p:nvPr/>
        </p:nvSpPr>
        <p:spPr>
          <a:xfrm>
            <a:off x="4114800" y="6018840"/>
            <a:ext cx="50292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Söndagar är vilodagar: affärerna är stängda! bullrigt arbete (gräsklippning, sågning, borrning) förväntas undvikas.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09" dur="indefinite" restart="never" nodeType="tmRoot">
          <p:childTnLst>
            <p:seq>
              <p:cTn id="1410" dur="indefinite" nodeType="mainSeq">
                <p:childTnLst>
                  <p:par>
                    <p:cTn id="1411" fill="hold">
                      <p:stCondLst>
                        <p:cond delay="indefinite"/>
                      </p:stCondLst>
                      <p:childTnLst>
                        <p:par>
                          <p:cTn id="1412" fill="hold">
                            <p:stCondLst>
                              <p:cond delay="0"/>
                            </p:stCondLst>
                            <p:childTnLst>
                              <p:par>
                                <p:cTn id="14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9" fill="hold">
                      <p:stCondLst>
                        <p:cond delay="indefinite"/>
                      </p:stCondLst>
                      <p:childTnLst>
                        <p:par>
                          <p:cTn id="1420" fill="hold">
                            <p:stCondLst>
                              <p:cond delay="0"/>
                            </p:stCondLst>
                            <p:childTnLst>
                              <p:par>
                                <p:cTn id="14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7" fill="hold">
                      <p:stCondLst>
                        <p:cond delay="indefinite"/>
                      </p:stCondLst>
                      <p:childTnLst>
                        <p:par>
                          <p:cTn id="1428" fill="hold">
                            <p:stCondLst>
                              <p:cond delay="0"/>
                            </p:stCondLst>
                            <p:childTnLst>
                              <p:par>
                                <p:cTn id="14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5" fill="hold">
                      <p:stCondLst>
                        <p:cond delay="indefinite"/>
                      </p:stCondLst>
                      <p:childTnLst>
                        <p:par>
                          <p:cTn id="1436" fill="hold">
                            <p:stCondLst>
                              <p:cond delay="0"/>
                            </p:stCondLst>
                            <p:childTnLst>
                              <p:par>
                                <p:cTn id="14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3" fill="hold">
                      <p:stCondLst>
                        <p:cond delay="indefinite"/>
                      </p:stCondLst>
                      <p:childTnLst>
                        <p:par>
                          <p:cTn id="1444" fill="hold">
                            <p:stCondLst>
                              <p:cond delay="0"/>
                            </p:stCondLst>
                            <p:childTnLst>
                              <p:par>
                                <p:cTn id="14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1" fill="hold">
                      <p:stCondLst>
                        <p:cond delay="indefinite"/>
                      </p:stCondLst>
                      <p:childTnLst>
                        <p:par>
                          <p:cTn id="1452" fill="hold">
                            <p:stCondLst>
                              <p:cond delay="0"/>
                            </p:stCondLst>
                            <p:childTnLst>
                              <p:par>
                                <p:cTn id="14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9" fill="hold">
                      <p:stCondLst>
                        <p:cond delay="indefinite"/>
                      </p:stCondLst>
                      <p:childTnLst>
                        <p:par>
                          <p:cTn id="1460" fill="hold">
                            <p:stCondLst>
                              <p:cond delay="0"/>
                            </p:stCondLst>
                            <p:childTnLst>
                              <p:par>
                                <p:cTn id="14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2971800" y="3992400"/>
            <a:ext cx="3322800" cy="3322800"/>
          </a:xfrm>
          <a:prstGeom prst="rect">
            <a:avLst/>
          </a:prstGeom>
          <a:ln w="0">
            <a:noFill/>
          </a:ln>
        </p:spPr>
      </p:pic>
      <p:pic>
        <p:nvPicPr>
          <p:cNvPr id="169" name="" descr="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534240" y="650880"/>
            <a:ext cx="1294560" cy="1148040"/>
          </a:xfrm>
          <a:prstGeom prst="rect">
            <a:avLst/>
          </a:prstGeom>
          <a:ln w="0">
            <a:noFill/>
          </a:ln>
        </p:spPr>
      </p:pic>
      <p:sp>
        <p:nvSpPr>
          <p:cNvPr id="170" name=""/>
          <p:cNvSpPr txBox="1"/>
          <p:nvPr/>
        </p:nvSpPr>
        <p:spPr>
          <a:xfrm>
            <a:off x="2611800" y="902160"/>
            <a:ext cx="3103200" cy="564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Bayernhymnen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"/>
          <p:cNvSpPr txBox="1"/>
          <p:nvPr/>
        </p:nvSpPr>
        <p:spPr>
          <a:xfrm>
            <a:off x="228600" y="2076120"/>
            <a:ext cx="4114800" cy="3410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Gott mit dir du Land der Bayern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Deutsche Erde Vaterland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Über deinen weiten Gauen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Walte Seine Segenshand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Er behüte deine Fluren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Schirme deiner Städte Bau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Und erhalte dir die Farben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Seines Himmels weiß und blau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"/>
          <p:cNvSpPr txBox="1"/>
          <p:nvPr/>
        </p:nvSpPr>
        <p:spPr>
          <a:xfrm>
            <a:off x="4800600" y="2076120"/>
            <a:ext cx="4114800" cy="3410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Gud med dig, du Bayernland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Tysk jord, fädernesland.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Över dina vida trakter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råde Hans välsignande hand.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Han beskyddar dina fält,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skyddar dina städers byggnad,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och bevarar dig de färger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av Hans himmel: vitt och blått.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"/>
          <p:cNvSpPr txBox="1"/>
          <p:nvPr/>
        </p:nvSpPr>
        <p:spPr>
          <a:xfrm>
            <a:off x="3429360" y="323640"/>
            <a:ext cx="342864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Sammanfattning: don'ts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"/>
          <p:cNvSpPr txBox="1"/>
          <p:nvPr/>
        </p:nvSpPr>
        <p:spPr>
          <a:xfrm>
            <a:off x="1492200" y="1107720"/>
            <a:ext cx="25146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Jämför inte hela tiden med Sverige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3" name="" descr=""/>
          <p:cNvPicPr/>
          <p:nvPr/>
        </p:nvPicPr>
        <p:blipFill>
          <a:blip r:embed="rId1"/>
          <a:srcRect l="6667" t="24147" r="6656" b="22509"/>
          <a:stretch/>
        </p:blipFill>
        <p:spPr>
          <a:xfrm>
            <a:off x="457200" y="1143000"/>
            <a:ext cx="849600" cy="522000"/>
          </a:xfrm>
          <a:prstGeom prst="rect">
            <a:avLst/>
          </a:prstGeom>
          <a:ln w="0">
            <a:noFill/>
          </a:ln>
        </p:spPr>
      </p:pic>
      <p:sp>
        <p:nvSpPr>
          <p:cNvPr id="684" name=""/>
          <p:cNvSpPr txBox="1"/>
          <p:nvPr/>
        </p:nvSpPr>
        <p:spPr>
          <a:xfrm>
            <a:off x="4572000" y="1302840"/>
            <a:ext cx="45720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Tyskar uppfattar det lätt som kritik, även om du bara vill förklara skillnader.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5" name=""/>
          <p:cNvSpPr txBox="1"/>
          <p:nvPr/>
        </p:nvSpPr>
        <p:spPr>
          <a:xfrm>
            <a:off x="1371600" y="2058120"/>
            <a:ext cx="3200400" cy="9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Undvik ironi eller ”lagom”-undflyende </a:t>
            </a:r>
            <a:br>
              <a:rPr sz="2100"/>
            </a:b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svar i jobbsammanhang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" name=""/>
          <p:cNvSpPr txBox="1"/>
          <p:nvPr/>
        </p:nvSpPr>
        <p:spPr>
          <a:xfrm>
            <a:off x="4572000" y="2697840"/>
            <a:ext cx="4572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Tyskar förväntar sig ofta tydlighet och direkta besked.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7" name=""/>
          <p:cNvSpPr txBox="1"/>
          <p:nvPr/>
        </p:nvSpPr>
        <p:spPr>
          <a:xfrm>
            <a:off x="1551600" y="3420360"/>
            <a:ext cx="2286000" cy="68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Räkna inte med att allt är flexibelt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8" name="" descr=""/>
          <p:cNvPicPr/>
          <p:nvPr/>
        </p:nvPicPr>
        <p:blipFill>
          <a:blip r:embed="rId2"/>
          <a:stretch/>
        </p:blipFill>
        <p:spPr>
          <a:xfrm>
            <a:off x="457200" y="2221200"/>
            <a:ext cx="630000" cy="943200"/>
          </a:xfrm>
          <a:prstGeom prst="rect">
            <a:avLst/>
          </a:prstGeom>
          <a:ln w="0">
            <a:noFill/>
          </a:ln>
        </p:spPr>
      </p:pic>
      <p:pic>
        <p:nvPicPr>
          <p:cNvPr id="689" name="" descr=""/>
          <p:cNvPicPr/>
          <p:nvPr/>
        </p:nvPicPr>
        <p:blipFill>
          <a:blip r:embed="rId3"/>
          <a:srcRect l="25237" t="12135" r="24917" b="7348"/>
          <a:stretch/>
        </p:blipFill>
        <p:spPr>
          <a:xfrm>
            <a:off x="685800" y="3396600"/>
            <a:ext cx="586800" cy="946800"/>
          </a:xfrm>
          <a:prstGeom prst="rect">
            <a:avLst/>
          </a:prstGeom>
          <a:ln w="0">
            <a:noFill/>
          </a:ln>
        </p:spPr>
      </p:pic>
      <p:sp>
        <p:nvSpPr>
          <p:cNvPr id="690" name=""/>
          <p:cNvSpPr txBox="1"/>
          <p:nvPr/>
        </p:nvSpPr>
        <p:spPr>
          <a:xfrm>
            <a:off x="4572000" y="3624840"/>
            <a:ext cx="45720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Regler (t.ex. öppettider, papper, myndighetsrutiner) följs mer strikt än i Sverige.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1" name="" descr=""/>
          <p:cNvPicPr/>
          <p:nvPr/>
        </p:nvPicPr>
        <p:blipFill>
          <a:blip r:embed="rId4"/>
          <a:stretch/>
        </p:blipFill>
        <p:spPr>
          <a:xfrm>
            <a:off x="522000" y="4852800"/>
            <a:ext cx="849600" cy="849600"/>
          </a:xfrm>
          <a:prstGeom prst="rect">
            <a:avLst/>
          </a:prstGeom>
          <a:ln w="0">
            <a:noFill/>
          </a:ln>
        </p:spPr>
      </p:pic>
      <p:sp>
        <p:nvSpPr>
          <p:cNvPr id="692" name=""/>
          <p:cNvSpPr txBox="1"/>
          <p:nvPr/>
        </p:nvSpPr>
        <p:spPr>
          <a:xfrm>
            <a:off x="1600200" y="4788720"/>
            <a:ext cx="2286000" cy="9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Förvänta dig inte tystnad i sociala sammanhang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3" name=""/>
          <p:cNvSpPr txBox="1"/>
          <p:nvPr/>
        </p:nvSpPr>
        <p:spPr>
          <a:xfrm>
            <a:off x="4343400" y="4983840"/>
            <a:ext cx="45720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0" lang="de-DE" sz="1400" spc="-1" strike="noStrike">
                <a:solidFill>
                  <a:srgbClr val="000000"/>
                </a:solidFill>
                <a:latin typeface="Arial"/>
              </a:rPr>
              <a:t>I Sverige är pauser i samtal okej, i Tyskland fylls de ofta med prat.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67" dur="indefinite" restart="never" nodeType="tmRoot">
          <p:childTnLst>
            <p:seq>
              <p:cTn id="1468" dur="indefinite" nodeType="mainSeq">
                <p:childTnLst>
                  <p:par>
                    <p:cTn id="1469" fill="hold">
                      <p:stCondLst>
                        <p:cond delay="indefinite"/>
                      </p:stCondLst>
                      <p:childTnLst>
                        <p:par>
                          <p:cTn id="1470" fill="hold">
                            <p:stCondLst>
                              <p:cond delay="0"/>
                            </p:stCondLst>
                            <p:childTnLst>
                              <p:par>
                                <p:cTn id="14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7" fill="hold">
                      <p:stCondLst>
                        <p:cond delay="indefinite"/>
                      </p:stCondLst>
                      <p:childTnLst>
                        <p:par>
                          <p:cTn id="1478" fill="hold">
                            <p:stCondLst>
                              <p:cond delay="0"/>
                            </p:stCondLst>
                            <p:childTnLst>
                              <p:par>
                                <p:cTn id="14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5" fill="hold">
                      <p:stCondLst>
                        <p:cond delay="indefinite"/>
                      </p:stCondLst>
                      <p:childTnLst>
                        <p:par>
                          <p:cTn id="1486" fill="hold">
                            <p:stCondLst>
                              <p:cond delay="0"/>
                            </p:stCondLst>
                            <p:childTnLst>
                              <p:par>
                                <p:cTn id="14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3" fill="hold">
                      <p:stCondLst>
                        <p:cond delay="indefinite"/>
                      </p:stCondLst>
                      <p:childTnLst>
                        <p:par>
                          <p:cTn id="1494" fill="hold">
                            <p:stCondLst>
                              <p:cond delay="0"/>
                            </p:stCondLst>
                            <p:childTnLst>
                              <p:par>
                                <p:cTn id="14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"/>
          <p:cNvSpPr txBox="1"/>
          <p:nvPr/>
        </p:nvSpPr>
        <p:spPr>
          <a:xfrm>
            <a:off x="3069000" y="914400"/>
            <a:ext cx="378900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Bayern i Tyskland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228600" y="3429000"/>
            <a:ext cx="2478600" cy="3358800"/>
          </a:xfrm>
          <a:prstGeom prst="rect">
            <a:avLst/>
          </a:prstGeom>
          <a:ln w="0">
            <a:noFill/>
          </a:ln>
        </p:spPr>
      </p:pic>
      <p:sp>
        <p:nvSpPr>
          <p:cNvPr id="175" name=""/>
          <p:cNvSpPr txBox="1"/>
          <p:nvPr/>
        </p:nvSpPr>
        <p:spPr>
          <a:xfrm>
            <a:off x="2057400" y="1739880"/>
            <a:ext cx="342900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Freistaat Bayern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"/>
          <p:cNvSpPr txBox="1"/>
          <p:nvPr/>
        </p:nvSpPr>
        <p:spPr>
          <a:xfrm>
            <a:off x="1828800" y="3227400"/>
            <a:ext cx="2286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Eget parlament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"/>
          <p:cNvSpPr txBox="1"/>
          <p:nvPr/>
        </p:nvSpPr>
        <p:spPr>
          <a:xfrm>
            <a:off x="4964760" y="2563920"/>
            <a:ext cx="288324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Utbildning och kultur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"/>
          <p:cNvSpPr txBox="1"/>
          <p:nvPr/>
        </p:nvSpPr>
        <p:spPr>
          <a:xfrm>
            <a:off x="5000760" y="3169080"/>
            <a:ext cx="492804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Polis- och säkerhetsfrågor inom landet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"/>
          <p:cNvSpPr txBox="1"/>
          <p:nvPr/>
        </p:nvSpPr>
        <p:spPr>
          <a:xfrm>
            <a:off x="5001120" y="3637440"/>
            <a:ext cx="368568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Kommunalrätt och förvaltning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"/>
          <p:cNvSpPr txBox="1"/>
          <p:nvPr/>
        </p:nvSpPr>
        <p:spPr>
          <a:xfrm>
            <a:off x="5029200" y="4184280"/>
            <a:ext cx="2971800" cy="387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100" spc="-1" strike="noStrike">
                <a:solidFill>
                  <a:srgbClr val="000000"/>
                </a:solidFill>
                <a:latin typeface="Arial"/>
              </a:rPr>
              <a:t>Kulturarv och naturvård </a:t>
            </a:r>
            <a:endParaRPr b="0" lang="de-DE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"/>
          <p:cNvSpPr/>
          <p:nvPr/>
        </p:nvSpPr>
        <p:spPr>
          <a:xfrm>
            <a:off x="4114800" y="2743200"/>
            <a:ext cx="914400" cy="685800"/>
          </a:xfrm>
          <a:custGeom>
            <a:avLst/>
            <a:gdLst/>
            <a:ahLst/>
            <a:rect l="0" t="0" r="r" b="b"/>
            <a:pathLst>
              <a:path fill="none" w="2540" h="1905">
                <a:moveTo>
                  <a:pt x="0" y="1905"/>
                </a:moveTo>
                <a:lnTo>
                  <a:pt x="2540" y="0"/>
                </a:lnTo>
              </a:path>
            </a:pathLst>
          </a:custGeom>
          <a:ln w="0">
            <a:solidFill>
              <a:srgbClr val="000000"/>
            </a:solidFill>
            <a:tailEnd len="med" type="triangle" w="med"/>
          </a:ln>
        </p:spPr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"/>
          <p:cNvSpPr/>
          <p:nvPr/>
        </p:nvSpPr>
        <p:spPr>
          <a:xfrm>
            <a:off x="4114800" y="3429000"/>
            <a:ext cx="914400" cy="360"/>
          </a:xfrm>
          <a:custGeom>
            <a:avLst/>
            <a:gdLst/>
            <a:ahLst/>
            <a:rect l="0" t="0" r="r" b="b"/>
            <a:pathLst>
              <a:path fill="none" w="2540" h="1">
                <a:moveTo>
                  <a:pt x="0" y="1"/>
                </a:moveTo>
                <a:lnTo>
                  <a:pt x="2540" y="0"/>
                </a:lnTo>
              </a:path>
            </a:pathLst>
          </a:custGeom>
          <a:ln w="0">
            <a:solidFill>
              <a:srgbClr val="000000"/>
            </a:solidFill>
            <a:tailEnd len="med" type="triangle" w="med"/>
          </a:ln>
        </p:spPr>
        <p:txBody>
          <a:bodyPr lIns="90000" rIns="90000" tIns="-44640" bIns="-4464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"/>
          <p:cNvSpPr/>
          <p:nvPr/>
        </p:nvSpPr>
        <p:spPr>
          <a:xfrm>
            <a:off x="4114800" y="3429360"/>
            <a:ext cx="914400" cy="456840"/>
          </a:xfrm>
          <a:custGeom>
            <a:avLst/>
            <a:gdLst/>
            <a:ahLst/>
            <a:rect l="0" t="0" r="r" b="b"/>
            <a:pathLst>
              <a:path fill="none" w="2540" h="1269">
                <a:moveTo>
                  <a:pt x="0" y="0"/>
                </a:moveTo>
                <a:lnTo>
                  <a:pt x="2540" y="1269"/>
                </a:lnTo>
              </a:path>
            </a:pathLst>
          </a:custGeom>
          <a:ln w="0">
            <a:solidFill>
              <a:srgbClr val="000000"/>
            </a:solidFill>
            <a:tailEnd len="med" type="triangle" w="med"/>
          </a:ln>
        </p:spPr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"/>
          <p:cNvSpPr/>
          <p:nvPr/>
        </p:nvSpPr>
        <p:spPr>
          <a:xfrm>
            <a:off x="4114800" y="3429360"/>
            <a:ext cx="914400" cy="914040"/>
          </a:xfrm>
          <a:custGeom>
            <a:avLst/>
            <a:gdLst/>
            <a:ahLst/>
            <a:rect l="0" t="0" r="r" b="b"/>
            <a:pathLst>
              <a:path fill="none" w="2540" h="2539">
                <a:moveTo>
                  <a:pt x="0" y="0"/>
                </a:moveTo>
                <a:lnTo>
                  <a:pt x="2540" y="2539"/>
                </a:lnTo>
              </a:path>
            </a:pathLst>
          </a:custGeom>
          <a:ln w="0">
            <a:solidFill>
              <a:srgbClr val="000000"/>
            </a:solidFill>
            <a:tailEnd len="med" type="triangle" w="med"/>
          </a:ln>
        </p:spPr>
        <p:txBody>
          <a:bodyPr lIns="90000" rIns="90000" tIns="45000" bIns="45000" anchor="ctr" anchorCtr="1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9" dur="indefinite" restart="never" nodeType="tmRoot">
          <p:childTnLst>
            <p:seq>
              <p:cTn id="190" dur="indefinite" nodeType="mainSeq">
                <p:childTnLst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1143000" y="1986120"/>
            <a:ext cx="5071680" cy="3043080"/>
          </a:xfrm>
          <a:prstGeom prst="rect">
            <a:avLst/>
          </a:prstGeom>
          <a:ln w="0">
            <a:noFill/>
          </a:ln>
        </p:spPr>
      </p:pic>
      <p:sp>
        <p:nvSpPr>
          <p:cNvPr id="186" name=""/>
          <p:cNvSpPr txBox="1"/>
          <p:nvPr/>
        </p:nvSpPr>
        <p:spPr>
          <a:xfrm>
            <a:off x="2154600" y="457200"/>
            <a:ext cx="561780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Bayern i Tyskland (München)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2"/>
          <a:stretch/>
        </p:blipFill>
        <p:spPr>
          <a:xfrm>
            <a:off x="228600" y="3429000"/>
            <a:ext cx="2478600" cy="3358800"/>
          </a:xfrm>
          <a:prstGeom prst="rect">
            <a:avLst/>
          </a:prstGeom>
          <a:ln w="0">
            <a:noFill/>
          </a:ln>
        </p:spPr>
      </p:pic>
      <p:sp>
        <p:nvSpPr>
          <p:cNvPr id="188" name=""/>
          <p:cNvSpPr txBox="1"/>
          <p:nvPr/>
        </p:nvSpPr>
        <p:spPr>
          <a:xfrm>
            <a:off x="3886200" y="1594800"/>
            <a:ext cx="18288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Oktoberfest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"/>
          <p:cNvSpPr txBox="1"/>
          <p:nvPr/>
        </p:nvSpPr>
        <p:spPr>
          <a:xfrm>
            <a:off x="6172200" y="1110600"/>
            <a:ext cx="1440000" cy="961200"/>
          </a:xfrm>
          <a:prstGeom prst="rect">
            <a:avLst/>
          </a:prstGeom>
          <a:blipFill rotWithShape="0">
            <a:blip r:embed="rId3"/>
            <a:stretch/>
          </a:blip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pPr algn="ctr"/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"/>
          <p:cNvSpPr txBox="1"/>
          <p:nvPr/>
        </p:nvSpPr>
        <p:spPr>
          <a:xfrm>
            <a:off x="3886200" y="2797200"/>
            <a:ext cx="20574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Hofbräuhaus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4"/>
          <a:stretch/>
        </p:blipFill>
        <p:spPr>
          <a:xfrm>
            <a:off x="6172200" y="2558520"/>
            <a:ext cx="1440000" cy="961200"/>
          </a:xfrm>
          <a:prstGeom prst="rect">
            <a:avLst/>
          </a:prstGeom>
          <a:ln w="0">
            <a:noFill/>
          </a:ln>
        </p:spPr>
      </p:pic>
      <p:pic>
        <p:nvPicPr>
          <p:cNvPr id="192" name="" descr=""/>
          <p:cNvPicPr/>
          <p:nvPr/>
        </p:nvPicPr>
        <p:blipFill>
          <a:blip r:embed="rId5"/>
          <a:stretch/>
        </p:blipFill>
        <p:spPr>
          <a:xfrm>
            <a:off x="6236280" y="3839400"/>
            <a:ext cx="1440000" cy="1080000"/>
          </a:xfrm>
          <a:prstGeom prst="rect">
            <a:avLst/>
          </a:prstGeom>
          <a:ln w="0">
            <a:noFill/>
          </a:ln>
        </p:spPr>
      </p:pic>
      <p:sp>
        <p:nvSpPr>
          <p:cNvPr id="193" name=""/>
          <p:cNvSpPr txBox="1"/>
          <p:nvPr/>
        </p:nvSpPr>
        <p:spPr>
          <a:xfrm>
            <a:off x="2912400" y="4127400"/>
            <a:ext cx="29718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Deutsches Museum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"/>
          <p:cNvSpPr txBox="1"/>
          <p:nvPr/>
        </p:nvSpPr>
        <p:spPr>
          <a:xfrm>
            <a:off x="3187800" y="5486400"/>
            <a:ext cx="2514600" cy="45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Bayern München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6"/>
          <a:stretch/>
        </p:blipFill>
        <p:spPr>
          <a:xfrm>
            <a:off x="6323400" y="5257800"/>
            <a:ext cx="1370520" cy="914400"/>
          </a:xfrm>
          <a:prstGeom prst="rect">
            <a:avLst/>
          </a:prstGeom>
          <a:ln w="0">
            <a:noFill/>
          </a:ln>
        </p:spPr>
      </p:pic>
      <p:pic>
        <p:nvPicPr>
          <p:cNvPr id="196" name="" descr=""/>
          <p:cNvPicPr/>
          <p:nvPr/>
        </p:nvPicPr>
        <p:blipFill>
          <a:blip r:embed="rId7"/>
          <a:stretch/>
        </p:blipFill>
        <p:spPr>
          <a:xfrm>
            <a:off x="7836480" y="5321880"/>
            <a:ext cx="621720" cy="621720"/>
          </a:xfrm>
          <a:prstGeom prst="rect">
            <a:avLst/>
          </a:prstGeom>
          <a:ln w="0">
            <a:noFill/>
          </a:ln>
        </p:spPr>
      </p:pic>
      <p:sp>
        <p:nvSpPr>
          <p:cNvPr id="197" name=""/>
          <p:cNvSpPr txBox="1"/>
          <p:nvPr/>
        </p:nvSpPr>
        <p:spPr>
          <a:xfrm rot="19128600">
            <a:off x="1278720" y="2696040"/>
            <a:ext cx="4114800" cy="855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5400" spc="-1" strike="noStrike">
                <a:solidFill>
                  <a:srgbClr val="000000"/>
                </a:solidFill>
                <a:latin typeface="Arial"/>
              </a:rPr>
              <a:t>„</a:t>
            </a:r>
            <a:r>
              <a:rPr b="0" lang="de-DE" sz="5400" spc="-1" strike="noStrike">
                <a:solidFill>
                  <a:srgbClr val="000000"/>
                </a:solidFill>
                <a:latin typeface="Arial"/>
              </a:rPr>
              <a:t>Mir san mir“</a:t>
            </a:r>
            <a:endParaRPr b="0" lang="de-DE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3" dur="indefinite" restart="never" nodeType="tmRoot">
          <p:childTnLst>
            <p:seq>
              <p:cTn id="224" dur="indefinite" nodeType="mainSeq">
                <p:childTnLst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"/>
          <p:cNvSpPr txBox="1"/>
          <p:nvPr/>
        </p:nvSpPr>
        <p:spPr>
          <a:xfrm>
            <a:off x="1191960" y="457560"/>
            <a:ext cx="676044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Tysklands historia 2:a Världskriget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 rot="20302800">
            <a:off x="6305760" y="1842480"/>
            <a:ext cx="2586240" cy="1861200"/>
          </a:xfrm>
          <a:prstGeom prst="rect">
            <a:avLst/>
          </a:prstGeom>
          <a:ln w="0">
            <a:noFill/>
          </a:ln>
        </p:spPr>
      </p:pic>
      <p:pic>
        <p:nvPicPr>
          <p:cNvPr id="200" name="" descr=""/>
          <p:cNvPicPr/>
          <p:nvPr/>
        </p:nvPicPr>
        <p:blipFill>
          <a:blip r:embed="rId2"/>
          <a:stretch/>
        </p:blipFill>
        <p:spPr>
          <a:xfrm rot="1688400">
            <a:off x="5794200" y="4014000"/>
            <a:ext cx="3120120" cy="1754280"/>
          </a:xfrm>
          <a:prstGeom prst="rect">
            <a:avLst/>
          </a:prstGeom>
          <a:ln w="0">
            <a:noFill/>
          </a:ln>
        </p:spPr>
      </p:pic>
      <p:pic>
        <p:nvPicPr>
          <p:cNvPr id="201" name="" descr=""/>
          <p:cNvPicPr/>
          <p:nvPr/>
        </p:nvPicPr>
        <p:blipFill>
          <a:blip r:embed="rId3"/>
          <a:srcRect l="3253" t="0" r="3762" b="14398"/>
          <a:stretch/>
        </p:blipFill>
        <p:spPr>
          <a:xfrm rot="918600">
            <a:off x="4105440" y="1651320"/>
            <a:ext cx="3151080" cy="2084040"/>
          </a:xfrm>
          <a:prstGeom prst="rect">
            <a:avLst/>
          </a:prstGeom>
          <a:ln w="0">
            <a:noFill/>
          </a:ln>
        </p:spPr>
      </p:pic>
      <p:pic>
        <p:nvPicPr>
          <p:cNvPr id="202" name="" descr=""/>
          <p:cNvPicPr/>
          <p:nvPr/>
        </p:nvPicPr>
        <p:blipFill>
          <a:blip r:embed="rId4"/>
          <a:stretch/>
        </p:blipFill>
        <p:spPr>
          <a:xfrm rot="20807400">
            <a:off x="1565640" y="3936240"/>
            <a:ext cx="5445000" cy="2330280"/>
          </a:xfrm>
          <a:prstGeom prst="rect">
            <a:avLst/>
          </a:prstGeom>
          <a:ln w="0">
            <a:noFill/>
          </a:ln>
        </p:spPr>
      </p:pic>
      <p:pic>
        <p:nvPicPr>
          <p:cNvPr id="203" name="" descr=""/>
          <p:cNvPicPr/>
          <p:nvPr/>
        </p:nvPicPr>
        <p:blipFill>
          <a:blip r:embed="rId5"/>
          <a:stretch/>
        </p:blipFill>
        <p:spPr>
          <a:xfrm>
            <a:off x="1143000" y="1372680"/>
            <a:ext cx="2286000" cy="2970720"/>
          </a:xfrm>
          <a:prstGeom prst="rect">
            <a:avLst/>
          </a:prstGeom>
          <a:ln w="0">
            <a:noFill/>
          </a:ln>
        </p:spPr>
      </p:pic>
      <p:pic>
        <p:nvPicPr>
          <p:cNvPr id="204" name="" descr=""/>
          <p:cNvPicPr/>
          <p:nvPr/>
        </p:nvPicPr>
        <p:blipFill>
          <a:blip r:embed="rId6"/>
          <a:stretch/>
        </p:blipFill>
        <p:spPr>
          <a:xfrm rot="20042400">
            <a:off x="2090880" y="2287080"/>
            <a:ext cx="3606840" cy="2028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3" dur="indefinite" restart="never" nodeType="tmRoot">
          <p:childTnLst>
            <p:seq>
              <p:cTn id="264" dur="indefinite" nodeType="mainSeq">
                <p:childTnLst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"/>
          <p:cNvSpPr txBox="1"/>
          <p:nvPr/>
        </p:nvSpPr>
        <p:spPr>
          <a:xfrm>
            <a:off x="2383560" y="482760"/>
            <a:ext cx="5388840" cy="685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Tysklands historia efter 1945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"/>
          <p:cNvSpPr txBox="1"/>
          <p:nvPr/>
        </p:nvSpPr>
        <p:spPr>
          <a:xfrm>
            <a:off x="2057400" y="1398600"/>
            <a:ext cx="9144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1949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"/>
          <p:cNvSpPr txBox="1"/>
          <p:nvPr/>
        </p:nvSpPr>
        <p:spPr>
          <a:xfrm>
            <a:off x="1371600" y="1828800"/>
            <a:ext cx="2286000" cy="43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Tyskland delas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4572000" y="914400"/>
            <a:ext cx="4668480" cy="591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9" dur="indefinite" restart="never" nodeType="tmRoot">
          <p:childTnLst>
            <p:seq>
              <p:cTn id="290" dur="indefinite" nodeType="mainSeq">
                <p:childTnLst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25193</TotalTime>
  <Application>LibreOffice/7.4.7.2$Linux_X86_64 LibreOffice_project/40$Build-2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2009-03-30T11:24:49Z</dcterms:created>
  <dc:creator/>
  <dc:description/>
  <dc:language>de-DE</dc:language>
  <cp:lastModifiedBy/>
  <cp:lastPrinted>2019-07-17T20:15:41Z</cp:lastPrinted>
  <dcterms:modified xsi:type="dcterms:W3CDTF">2025-10-02T10:50:36Z</dcterms:modified>
  <cp:revision>350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